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6"/>
  </p:notesMasterIdLst>
  <p:sldIdLst>
    <p:sldId id="262" r:id="rId2"/>
    <p:sldId id="263" r:id="rId3"/>
    <p:sldId id="270" r:id="rId4"/>
    <p:sldId id="264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7C5"/>
    <a:srgbClr val="1D63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96"/>
    <p:restoredTop sz="94793"/>
  </p:normalViewPr>
  <p:slideViewPr>
    <p:cSldViewPr snapToGrid="0">
      <p:cViewPr varScale="1">
        <p:scale>
          <a:sx n="59" d="100"/>
          <a:sy n="59" d="100"/>
        </p:scale>
        <p:origin x="11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3BDF2-57CA-CC47-8034-2A7D9A9B1A78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7B8F7-288D-AB45-8324-58254C1C38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681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374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4553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73DD3-76FA-176C-7A04-F0A2F94D4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3D67FF1-95CC-7025-E4CC-44A0732DCB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D508A96-2B18-8101-2EF9-17FDF1B74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A7E109-516A-DE60-49CC-9C6FCA9D5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3699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7B8F7-288D-AB45-8324-58254C1C38E0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5867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E8AD2-51EE-F4EC-61CD-A2A05855B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FEAD4A-BE91-5D2D-CC06-010022A9B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FC1A09-83F1-A2E3-BFB9-DD4BE2B4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60D752-E845-19A9-1C67-6D54EA04D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658EA6-E8BC-19EF-9C8F-665A417E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616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43592-BEC7-41E5-3DEA-540AF3716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F44C63-9A96-D3AF-8541-E4C7CB071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9DCDA7-0DD3-1A8F-0EF0-CD4E9C00E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5C4699-919C-2F40-802A-E9911522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24F0A7-FB71-E9EF-49EB-F1B1B5131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352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65AA88-E803-B17B-3D8D-06046798A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0FC85E-A485-9505-87F6-B1592BA78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54BB06-D753-513E-739A-08DAC450E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55E93F-15BD-D9EC-48E2-7844EE44A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140B83-F3BE-F829-82EE-94CC5FB9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694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ortada odec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1FAB943-7F3B-3274-DE5D-6B132A3E9F5C}"/>
              </a:ext>
            </a:extLst>
          </p:cNvPr>
          <p:cNvCxnSpPr>
            <a:cxnSpLocks/>
          </p:cNvCxnSpPr>
          <p:nvPr userDrawn="1"/>
        </p:nvCxnSpPr>
        <p:spPr>
          <a:xfrm>
            <a:off x="0" y="692834"/>
            <a:ext cx="12192000" cy="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CFCB1FE2-7ACA-3FBB-49C2-6BC16FC81D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" y="4784728"/>
            <a:ext cx="12191994" cy="207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69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es odec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F965A4D-1FFC-02FA-C073-AF5CF4F150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" y="4784728"/>
            <a:ext cx="12191994" cy="207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731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odec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788FFB6C-C258-A537-816A-E961D83F84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" y="4784728"/>
            <a:ext cx="12191994" cy="207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2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CB0BE8-07E7-030D-667E-4B05C97F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402B40-18A1-7EE2-4DAB-F7F501013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A787B8-632A-5571-D7DE-D73B7FA51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50560-FFFB-9C4B-5DED-B076671F9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14D63E-9828-8EE1-2A20-9FCF649E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347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8DBB1-7B49-DED1-6051-348E19ACC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DC06CF-2EA8-4F2C-769B-797242859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AE9485-3616-968C-F1C1-59FF4BDD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0918DF-8A03-A609-3D0D-F834FCCD4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895795-C4DB-B0E6-3FC1-655D8377B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417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6A7B2-A703-F686-CD51-16B20695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81F230-660C-2426-A038-0E237CB6AE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19A439-B603-009E-1BBD-37B861E5E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4C414B-87EC-3A8F-BF52-CB4CCE76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7AEF22-B9A6-452C-D42B-5B66F8F2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8FB1AB-7D9C-0DFB-7FA5-E0F1D248D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52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4B688-6F07-2091-053D-8E5F0ABD4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6B2AAB-2AC0-90C1-1F3D-C8C98F63A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1E2F58-D6CF-60F1-AB51-5D4D70B71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FBA36D0-B560-A931-CF41-FBC88947AD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FE5A425-1193-53AE-001D-27318A432B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CA8881-CF9A-A78D-33AC-F2308B8F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AB5D087-D7C5-229B-2C77-8609C734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6022ACC-A2D6-7DE4-41A1-4725F58DD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804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7BD663-F55C-E671-5AA2-EF5A42313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365922-FC0B-BC2A-34F2-A68ED627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D53F4AB-F68D-8A81-A6EF-7735EE76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91AC55-9037-36F2-C537-D0FC14B7B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613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3E24E6-C5FD-9CC8-49FC-450C6F5B7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DA9CC11-9813-09B3-C706-78F55F7A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B2328B-0E14-CF14-C792-240F0FEBF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443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C20C9-F684-FE40-D8AB-06AAC4231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D88281-324D-B200-8ADE-B47DAFD41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2BED9F-7D5C-264D-00AC-2E47CCA96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5AE976-91A1-3149-FBBC-D4367652C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A1C1B0-35A0-45D5-5E9D-2A9E96052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37E417-B0F6-2446-C734-0C1E88DA0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61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D7879-D940-04B0-1B0B-C2902A93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16E846E-8F7B-7F94-90B4-E76233BCB5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BAC6AA-EFAD-4D44-C5FD-4858A64A0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D84D7F-0809-A18C-0C5F-F0A449F7C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4481AE-4265-02F4-242C-DC04D94C5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E94C75-602E-9B79-FCC5-C03F4528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088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4A364F3-DD3C-D184-9553-5797DDE0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EFE8E2-4667-9897-3124-6E4D758A4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50390D-88D9-867B-A5C5-654B3886C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715B2-346A-0044-AFA5-C66FA3E580CF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DC52EB-122F-77EE-7C9D-5C69AE24F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97C890-6CCD-1836-0EB2-434461B2F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A4D7D-CDAF-9449-89C0-6268B78BFF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799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49" r:id="rId13"/>
    <p:sldLayoutId id="214748365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efanl@odecu.cl" TargetMode="External"/><Relationship Id="rId7" Type="http://schemas.microsoft.com/office/2007/relationships/hdphoto" Target="../media/hdphoto1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hyperlink" Target="mailto:observatorio@odecu.cl" TargetMode="External"/><Relationship Id="rId4" Type="http://schemas.openxmlformats.org/officeDocument/2006/relationships/hyperlink" Target="mailto:comunicaciones@odecu.c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adroTexto 25">
            <a:extLst>
              <a:ext uri="{FF2B5EF4-FFF2-40B4-BE49-F238E27FC236}">
                <a16:creationId xmlns:a16="http://schemas.microsoft.com/office/drawing/2014/main" id="{4EB87744-0DF3-581C-AFCE-7D5A5E8153ED}"/>
              </a:ext>
            </a:extLst>
          </p:cNvPr>
          <p:cNvSpPr txBox="1"/>
          <p:nvPr/>
        </p:nvSpPr>
        <p:spPr>
          <a:xfrm>
            <a:off x="974342" y="1502688"/>
            <a:ext cx="10219684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endParaRPr lang="es-CL" sz="2800" b="1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endParaRPr lang="es-CL" sz="2800" b="1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ES" sz="32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de Ley Sernac te Protege</a:t>
            </a:r>
          </a:p>
          <a:p>
            <a:pPr algn="ctr">
              <a:spcAft>
                <a:spcPts val="600"/>
              </a:spcAft>
            </a:pPr>
            <a:r>
              <a:rPr lang="es-ES" sz="2400" dirty="0">
                <a:solidFill>
                  <a:srgbClr val="1D63A4">
                    <a:alpha val="50419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Comisión de Economía, fomento; micro, mediana y pequeña empresa; protección de los consumidores y turismo de la Cámara de Diputadas/os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 de noviembre 2024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16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Stefan Larenas Riobó</a:t>
            </a:r>
          </a:p>
          <a:p>
            <a:pPr algn="ctr"/>
            <a:r>
              <a:rPr lang="es-ES" sz="16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de ODECU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37FA836-EA2B-E109-630B-56A9CDA4863C}"/>
              </a:ext>
            </a:extLst>
          </p:cNvPr>
          <p:cNvSpPr/>
          <p:nvPr/>
        </p:nvSpPr>
        <p:spPr>
          <a:xfrm>
            <a:off x="3873501" y="2322343"/>
            <a:ext cx="4467224" cy="25200"/>
          </a:xfrm>
          <a:prstGeom prst="rect">
            <a:avLst/>
          </a:prstGeom>
          <a:solidFill>
            <a:srgbClr val="00C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rgbClr val="00C7C5"/>
              </a:solidFill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2F6CA7E7-159F-9BF6-9151-97997BCCB673}"/>
              </a:ext>
            </a:extLst>
          </p:cNvPr>
          <p:cNvGrpSpPr/>
          <p:nvPr/>
        </p:nvGrpSpPr>
        <p:grpSpPr>
          <a:xfrm>
            <a:off x="5506068" y="867330"/>
            <a:ext cx="773645" cy="834034"/>
            <a:chOff x="5412550" y="888112"/>
            <a:chExt cx="773645" cy="83403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B5931365-1058-CEEB-71A8-50B60D1EEC9B}"/>
                </a:ext>
              </a:extLst>
            </p:cNvPr>
            <p:cNvSpPr/>
            <p:nvPr/>
          </p:nvSpPr>
          <p:spPr>
            <a:xfrm>
              <a:off x="5540375" y="1174367"/>
              <a:ext cx="361950" cy="36195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2" name="Forma libre 11">
              <a:extLst>
                <a:ext uri="{FF2B5EF4-FFF2-40B4-BE49-F238E27FC236}">
                  <a16:creationId xmlns:a16="http://schemas.microsoft.com/office/drawing/2014/main" id="{A85CE3DA-236E-410F-4834-FFE918D5BE85}"/>
                </a:ext>
              </a:extLst>
            </p:cNvPr>
            <p:cNvSpPr/>
            <p:nvPr/>
          </p:nvSpPr>
          <p:spPr>
            <a:xfrm>
              <a:off x="5613400" y="904875"/>
              <a:ext cx="549275" cy="796925"/>
            </a:xfrm>
            <a:custGeom>
              <a:avLst/>
              <a:gdLst>
                <a:gd name="connsiteX0" fmla="*/ 0 w 549275"/>
                <a:gd name="connsiteY0" fmla="*/ 0 h 796925"/>
                <a:gd name="connsiteX1" fmla="*/ 396875 w 549275"/>
                <a:gd name="connsiteY1" fmla="*/ 9525 h 796925"/>
                <a:gd name="connsiteX2" fmla="*/ 542925 w 549275"/>
                <a:gd name="connsiteY2" fmla="*/ 168275 h 796925"/>
                <a:gd name="connsiteX3" fmla="*/ 549275 w 549275"/>
                <a:gd name="connsiteY3" fmla="*/ 796925 h 796925"/>
                <a:gd name="connsiteX4" fmla="*/ 9525 w 549275"/>
                <a:gd name="connsiteY4" fmla="*/ 787400 h 796925"/>
                <a:gd name="connsiteX5" fmla="*/ 19050 w 549275"/>
                <a:gd name="connsiteY5" fmla="*/ 625475 h 796925"/>
                <a:gd name="connsiteX6" fmla="*/ 111125 w 549275"/>
                <a:gd name="connsiteY6" fmla="*/ 644525 h 796925"/>
                <a:gd name="connsiteX7" fmla="*/ 190500 w 549275"/>
                <a:gd name="connsiteY7" fmla="*/ 625475 h 796925"/>
                <a:gd name="connsiteX8" fmla="*/ 266700 w 549275"/>
                <a:gd name="connsiteY8" fmla="*/ 565150 h 796925"/>
                <a:gd name="connsiteX9" fmla="*/ 304800 w 549275"/>
                <a:gd name="connsiteY9" fmla="*/ 466725 h 796925"/>
                <a:gd name="connsiteX10" fmla="*/ 301625 w 549275"/>
                <a:gd name="connsiteY10" fmla="*/ 381000 h 796925"/>
                <a:gd name="connsiteX11" fmla="*/ 257175 w 549275"/>
                <a:gd name="connsiteY11" fmla="*/ 304800 h 796925"/>
                <a:gd name="connsiteX12" fmla="*/ 200025 w 549275"/>
                <a:gd name="connsiteY12" fmla="*/ 263525 h 796925"/>
                <a:gd name="connsiteX13" fmla="*/ 92075 w 549275"/>
                <a:gd name="connsiteY13" fmla="*/ 250825 h 796925"/>
                <a:gd name="connsiteX14" fmla="*/ 6350 w 549275"/>
                <a:gd name="connsiteY14" fmla="*/ 276225 h 796925"/>
                <a:gd name="connsiteX15" fmla="*/ 0 w 549275"/>
                <a:gd name="connsiteY15" fmla="*/ 0 h 7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9275" h="796925">
                  <a:moveTo>
                    <a:pt x="0" y="0"/>
                  </a:moveTo>
                  <a:lnTo>
                    <a:pt x="396875" y="9525"/>
                  </a:lnTo>
                  <a:lnTo>
                    <a:pt x="542925" y="168275"/>
                  </a:lnTo>
                  <a:cubicBezTo>
                    <a:pt x="545042" y="377825"/>
                    <a:pt x="547158" y="587375"/>
                    <a:pt x="549275" y="796925"/>
                  </a:cubicBezTo>
                  <a:lnTo>
                    <a:pt x="9525" y="787400"/>
                  </a:lnTo>
                  <a:lnTo>
                    <a:pt x="19050" y="625475"/>
                  </a:lnTo>
                  <a:lnTo>
                    <a:pt x="111125" y="644525"/>
                  </a:lnTo>
                  <a:lnTo>
                    <a:pt x="190500" y="625475"/>
                  </a:lnTo>
                  <a:lnTo>
                    <a:pt x="266700" y="565150"/>
                  </a:lnTo>
                  <a:lnTo>
                    <a:pt x="304800" y="466725"/>
                  </a:lnTo>
                  <a:lnTo>
                    <a:pt x="301625" y="381000"/>
                  </a:lnTo>
                  <a:lnTo>
                    <a:pt x="257175" y="304800"/>
                  </a:lnTo>
                  <a:lnTo>
                    <a:pt x="200025" y="263525"/>
                  </a:lnTo>
                  <a:lnTo>
                    <a:pt x="92075" y="250825"/>
                  </a:lnTo>
                  <a:lnTo>
                    <a:pt x="6350" y="2762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7BB0CF28-37F3-7519-12EB-C63B6DDF7B4B}"/>
                </a:ext>
              </a:extLst>
            </p:cNvPr>
            <p:cNvSpPr/>
            <p:nvPr/>
          </p:nvSpPr>
          <p:spPr>
            <a:xfrm>
              <a:off x="5661025" y="1270000"/>
              <a:ext cx="111125" cy="1111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B45461F1-79A0-67CC-99BF-C701577BC487}"/>
                </a:ext>
              </a:extLst>
            </p:cNvPr>
            <p:cNvSpPr/>
            <p:nvPr/>
          </p:nvSpPr>
          <p:spPr>
            <a:xfrm>
              <a:off x="5607050" y="1416050"/>
              <a:ext cx="225425" cy="133350"/>
            </a:xfrm>
            <a:custGeom>
              <a:avLst/>
              <a:gdLst>
                <a:gd name="connsiteX0" fmla="*/ 73025 w 225425"/>
                <a:gd name="connsiteY0" fmla="*/ 0 h 133350"/>
                <a:gd name="connsiteX1" fmla="*/ 12700 w 225425"/>
                <a:gd name="connsiteY1" fmla="*/ 47625 h 133350"/>
                <a:gd name="connsiteX2" fmla="*/ 0 w 225425"/>
                <a:gd name="connsiteY2" fmla="*/ 92075 h 133350"/>
                <a:gd name="connsiteX3" fmla="*/ 66675 w 225425"/>
                <a:gd name="connsiteY3" fmla="*/ 117475 h 133350"/>
                <a:gd name="connsiteX4" fmla="*/ 127000 w 225425"/>
                <a:gd name="connsiteY4" fmla="*/ 133350 h 133350"/>
                <a:gd name="connsiteX5" fmla="*/ 190500 w 225425"/>
                <a:gd name="connsiteY5" fmla="*/ 120650 h 133350"/>
                <a:gd name="connsiteX6" fmla="*/ 225425 w 225425"/>
                <a:gd name="connsiteY6" fmla="*/ 98425 h 133350"/>
                <a:gd name="connsiteX7" fmla="*/ 215900 w 225425"/>
                <a:gd name="connsiteY7" fmla="*/ 57150 h 133350"/>
                <a:gd name="connsiteX8" fmla="*/ 187325 w 225425"/>
                <a:gd name="connsiteY8" fmla="*/ 12700 h 133350"/>
                <a:gd name="connsiteX9" fmla="*/ 139700 w 225425"/>
                <a:gd name="connsiteY9" fmla="*/ 0 h 133350"/>
                <a:gd name="connsiteX10" fmla="*/ 73025 w 225425"/>
                <a:gd name="connsiteY10" fmla="*/ 0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5425" h="133350">
                  <a:moveTo>
                    <a:pt x="73025" y="0"/>
                  </a:moveTo>
                  <a:lnTo>
                    <a:pt x="12700" y="47625"/>
                  </a:lnTo>
                  <a:lnTo>
                    <a:pt x="0" y="92075"/>
                  </a:lnTo>
                  <a:lnTo>
                    <a:pt x="66675" y="117475"/>
                  </a:lnTo>
                  <a:lnTo>
                    <a:pt x="127000" y="133350"/>
                  </a:lnTo>
                  <a:lnTo>
                    <a:pt x="190500" y="120650"/>
                  </a:lnTo>
                  <a:lnTo>
                    <a:pt x="225425" y="98425"/>
                  </a:lnTo>
                  <a:lnTo>
                    <a:pt x="215900" y="57150"/>
                  </a:lnTo>
                  <a:lnTo>
                    <a:pt x="187325" y="12700"/>
                  </a:lnTo>
                  <a:lnTo>
                    <a:pt x="139700" y="0"/>
                  </a:lnTo>
                  <a:lnTo>
                    <a:pt x="73025" y="0"/>
                  </a:lnTo>
                  <a:close/>
                </a:path>
              </a:pathLst>
            </a:custGeom>
            <a:solidFill>
              <a:srgbClr val="00C7C5">
                <a:alpha val="5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D8998FDE-DB96-7EA5-C37D-45AE74477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5412550" y="888112"/>
              <a:ext cx="773645" cy="8340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379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A59AA06-CAA2-C2BA-658B-93A610275686}"/>
              </a:ext>
            </a:extLst>
          </p:cNvPr>
          <p:cNvSpPr txBox="1"/>
          <p:nvPr/>
        </p:nvSpPr>
        <p:spPr>
          <a:xfrm>
            <a:off x="0" y="693094"/>
            <a:ext cx="1195880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 DEL PROYECTO DE LEY SERNAC TE PROTEGE</a:t>
            </a:r>
          </a:p>
          <a:p>
            <a:pPr algn="just"/>
            <a:endParaRPr lang="es-ES" sz="2800" b="1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Enfoque en la justicia para consumidores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busca abordar la falta de justicia individual para los consumidores, un problema ampliamente ignorado.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proyecto es disuasivo, con atenuantes antes de aplicar sanciones.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Distinción de propuestas previas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trata de una propuesta similar a la rechazada por el Tribunal Constitucional.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 a un problema real, sin soluciones efectivas en reformas anteriores.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2658B0E-E921-7641-0984-E6D2108CF9C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7673" y="319445"/>
            <a:ext cx="327600" cy="3276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D5A1D16-DE35-7A43-C359-DAE961C4E786}"/>
              </a:ext>
            </a:extLst>
          </p:cNvPr>
          <p:cNvSpPr txBox="1"/>
          <p:nvPr/>
        </p:nvSpPr>
        <p:spPr>
          <a:xfrm>
            <a:off x="941642" y="325564"/>
            <a:ext cx="89043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de Ley Sernac te Protege</a:t>
            </a:r>
            <a:endParaRPr lang="es-CL" sz="21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59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8798D-5D60-2B02-DDDF-66C1A943F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35F630F-24D7-4435-4AF8-8E6A5E80F07D}"/>
              </a:ext>
            </a:extLst>
          </p:cNvPr>
          <p:cNvSpPr txBox="1"/>
          <p:nvPr/>
        </p:nvSpPr>
        <p:spPr>
          <a:xfrm>
            <a:off x="0" y="647045"/>
            <a:ext cx="1198830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AJUSTES Y PROPUESTAS EN EL PROYECTO</a:t>
            </a:r>
          </a:p>
          <a:p>
            <a:pPr algn="just"/>
            <a:endParaRPr lang="es-ES" sz="2400" b="1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 y reconocer mediaciones individuales y evitar la doble mediación.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SERNAC puede iniciar sanciones tras mediaciones de asociaciones de consumidores.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Propuestas adicionales para protección del consumidor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Suspender el plazo de prescripción de acción civil durante el proceso sancionatorio.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Destinar un porcentaje de multas en beneficio del denunciante, como en el modelo de la CMF.</a:t>
            </a:r>
          </a:p>
          <a:p>
            <a:pPr algn="just"/>
            <a:endParaRPr lang="es-ES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Condenar en costas al proveedor en la sentencia, salvo si el daño ha sido reparado totalmente.</a:t>
            </a:r>
            <a:endParaRPr lang="es-CL" sz="20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F78F8A5-8BC9-9726-8CC6-32900888C51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7673" y="319445"/>
            <a:ext cx="327600" cy="3276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B4DE748-0600-2D19-07D5-F261C786337A}"/>
              </a:ext>
            </a:extLst>
          </p:cNvPr>
          <p:cNvSpPr txBox="1"/>
          <p:nvPr/>
        </p:nvSpPr>
        <p:spPr>
          <a:xfrm>
            <a:off x="941642" y="325564"/>
            <a:ext cx="89043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de Ley Sernac te Protege</a:t>
            </a:r>
            <a:endParaRPr lang="es-CL" sz="21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541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F2CA1D4-0D53-8D41-5A43-18F768879F48}"/>
              </a:ext>
            </a:extLst>
          </p:cNvPr>
          <p:cNvSpPr txBox="1"/>
          <p:nvPr/>
        </p:nvSpPr>
        <p:spPr>
          <a:xfrm>
            <a:off x="2884714" y="1361790"/>
            <a:ext cx="6422571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Muchas gracias</a:t>
            </a:r>
          </a:p>
          <a:p>
            <a:pPr algn="ctr"/>
            <a:endParaRPr lang="es-CL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Stefan Larenas Riobó</a:t>
            </a:r>
          </a:p>
          <a:p>
            <a:pPr algn="ctr"/>
            <a:r>
              <a: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de ODECU</a:t>
            </a:r>
          </a:p>
          <a:p>
            <a:pPr algn="ctr"/>
            <a:r>
              <a:rPr lang="es-CL" sz="12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stefanl@odecu.cl</a:t>
            </a:r>
            <a:endParaRPr lang="es-CL" sz="12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2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sz="17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Montoya Ramos</a:t>
            </a:r>
          </a:p>
          <a:p>
            <a:pPr algn="ctr"/>
            <a:r>
              <a: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Encargado de Comunicaciones ODECU</a:t>
            </a:r>
          </a:p>
          <a:p>
            <a:pPr algn="ctr"/>
            <a:r>
              <a:rPr lang="es-CL" sz="12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comunicaciones@odecu.cl</a:t>
            </a:r>
            <a:endParaRPr lang="es-CL" sz="12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sz="12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+56 9 75798763</a:t>
            </a: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L" sz="1700" b="1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Javier Fernández B.</a:t>
            </a:r>
          </a:p>
          <a:p>
            <a:pPr algn="ctr"/>
            <a:r>
              <a: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Encargado Observatorio de Políticas Públicas</a:t>
            </a:r>
          </a:p>
          <a:p>
            <a:pPr algn="ctr"/>
            <a:r>
              <a:rPr lang="es-CL" sz="14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ODECU</a:t>
            </a:r>
          </a:p>
          <a:p>
            <a:pPr algn="ctr"/>
            <a:r>
              <a:rPr lang="es-CL" sz="12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observatorio@odecu.cl</a:t>
            </a:r>
            <a:r>
              <a:rPr lang="es-CL" sz="12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4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16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AB479A6-904C-E0BC-7653-8B7606426E0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7673" y="319445"/>
            <a:ext cx="327600" cy="3276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D868312-5F0F-1C91-BF1B-F48CD8854004}"/>
              </a:ext>
            </a:extLst>
          </p:cNvPr>
          <p:cNvSpPr txBox="1"/>
          <p:nvPr/>
        </p:nvSpPr>
        <p:spPr>
          <a:xfrm>
            <a:off x="941642" y="325564"/>
            <a:ext cx="89043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100" dirty="0">
                <a:solidFill>
                  <a:srgbClr val="1D63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de Ley Sernac te Protege</a:t>
            </a:r>
            <a:endParaRPr lang="es-CL" sz="2100" dirty="0">
              <a:solidFill>
                <a:srgbClr val="1D63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741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Words>268</Words>
  <Application>Microsoft Office PowerPoint</Application>
  <PresentationFormat>Panorámica</PresentationFormat>
  <Paragraphs>66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Fernández</dc:creator>
  <cp:lastModifiedBy>Javier Fernández</cp:lastModifiedBy>
  <cp:revision>46</cp:revision>
  <dcterms:created xsi:type="dcterms:W3CDTF">2022-11-07T23:39:32Z</dcterms:created>
  <dcterms:modified xsi:type="dcterms:W3CDTF">2024-11-05T14:28:03Z</dcterms:modified>
</cp:coreProperties>
</file>