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36" r:id="rId2"/>
    <p:sldId id="407" r:id="rId3"/>
    <p:sldId id="408" r:id="rId4"/>
    <p:sldId id="415" r:id="rId5"/>
    <p:sldId id="409" r:id="rId6"/>
    <p:sldId id="416" r:id="rId7"/>
    <p:sldId id="410" r:id="rId8"/>
    <p:sldId id="417" r:id="rId9"/>
    <p:sldId id="411" r:id="rId10"/>
    <p:sldId id="418" r:id="rId11"/>
    <p:sldId id="419" r:id="rId12"/>
    <p:sldId id="426" r:id="rId13"/>
    <p:sldId id="420" r:id="rId14"/>
    <p:sldId id="377" r:id="rId15"/>
    <p:sldId id="413" r:id="rId16"/>
    <p:sldId id="414" r:id="rId17"/>
    <p:sldId id="423" r:id="rId18"/>
    <p:sldId id="424" r:id="rId19"/>
    <p:sldId id="395" r:id="rId20"/>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violani" initials="n" lastIdx="4" clrIdx="0"/>
  <p:cmAuthor id="1" name="Loly" initials="L"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8000"/>
    <a:srgbClr val="5BA3A2"/>
    <a:srgbClr val="3D217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15205-7B8D-4EF2-A8E9-03B02866F741}" type="datetimeFigureOut">
              <a:rPr lang="es-CL" smtClean="0"/>
              <a:t>18-04-2018</a:t>
            </a:fld>
            <a:endParaRPr lang="es-C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17B45B-6B87-4BD7-AA0A-D10B990E6AB1}" type="slidenum">
              <a:rPr lang="es-CL" smtClean="0"/>
              <a:t>‹Nº›</a:t>
            </a:fld>
            <a:endParaRPr lang="es-CL"/>
          </a:p>
        </p:txBody>
      </p:sp>
    </p:spTree>
    <p:extLst>
      <p:ext uri="{BB962C8B-B14F-4D97-AF65-F5344CB8AC3E}">
        <p14:creationId xmlns:p14="http://schemas.microsoft.com/office/powerpoint/2010/main" val="1444905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es-C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4F3AFBE6-E18B-40FA-947A-785DC0B5C3C8}" type="datetimeFigureOut">
              <a:rPr lang="es-CL"/>
              <a:pPr>
                <a:defRPr/>
              </a:pPr>
              <a:t>18-04-2018</a:t>
            </a:fld>
            <a:endParaRPr lang="es-C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CL"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es-C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B1C5DC3C-27B2-4D2C-A3DA-9BFB14F230B1}" type="slidenum">
              <a:rPr lang="es-CL" altLang="es-CL"/>
              <a:pPr>
                <a:defRPr/>
              </a:pPr>
              <a:t>‹Nº›</a:t>
            </a:fld>
            <a:endParaRPr lang="es-CL" altLang="es-CL"/>
          </a:p>
        </p:txBody>
      </p:sp>
    </p:spTree>
    <p:extLst>
      <p:ext uri="{BB962C8B-B14F-4D97-AF65-F5344CB8AC3E}">
        <p14:creationId xmlns:p14="http://schemas.microsoft.com/office/powerpoint/2010/main" val="20397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pPr>
              <a:defRPr/>
            </a:pPr>
            <a:fld id="{B1C5DC3C-27B2-4D2C-A3DA-9BFB14F230B1}" type="slidenum">
              <a:rPr lang="es-CL" altLang="es-CL" smtClean="0"/>
              <a:pPr>
                <a:defRPr/>
              </a:pPr>
              <a:t>1</a:t>
            </a:fld>
            <a:endParaRPr lang="es-CL" altLang="es-CL"/>
          </a:p>
        </p:txBody>
      </p:sp>
    </p:spTree>
    <p:extLst>
      <p:ext uri="{BB962C8B-B14F-4D97-AF65-F5344CB8AC3E}">
        <p14:creationId xmlns:p14="http://schemas.microsoft.com/office/powerpoint/2010/main" val="119537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pPr>
              <a:defRPr/>
            </a:pPr>
            <a:fld id="{B1C5DC3C-27B2-4D2C-A3DA-9BFB14F230B1}" type="slidenum">
              <a:rPr lang="es-CL" altLang="es-CL" smtClean="0"/>
              <a:pPr>
                <a:defRPr/>
              </a:pPr>
              <a:t>14</a:t>
            </a:fld>
            <a:endParaRPr lang="es-CL" altLang="es-CL"/>
          </a:p>
        </p:txBody>
      </p:sp>
    </p:spTree>
    <p:extLst>
      <p:ext uri="{BB962C8B-B14F-4D97-AF65-F5344CB8AC3E}">
        <p14:creationId xmlns:p14="http://schemas.microsoft.com/office/powerpoint/2010/main" val="262793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pPr>
              <a:defRPr/>
            </a:pPr>
            <a:fld id="{B1C5DC3C-27B2-4D2C-A3DA-9BFB14F230B1}" type="slidenum">
              <a:rPr lang="es-CL" altLang="es-CL" smtClean="0"/>
              <a:pPr>
                <a:defRPr/>
              </a:pPr>
              <a:t>17</a:t>
            </a:fld>
            <a:endParaRPr lang="es-CL" altLang="es-CL"/>
          </a:p>
        </p:txBody>
      </p:sp>
    </p:spTree>
    <p:extLst>
      <p:ext uri="{BB962C8B-B14F-4D97-AF65-F5344CB8AC3E}">
        <p14:creationId xmlns:p14="http://schemas.microsoft.com/office/powerpoint/2010/main" val="249481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pPr>
              <a:defRPr/>
            </a:pPr>
            <a:fld id="{B1C5DC3C-27B2-4D2C-A3DA-9BFB14F230B1}" type="slidenum">
              <a:rPr lang="es-CL" altLang="es-CL" smtClean="0"/>
              <a:pPr>
                <a:defRPr/>
              </a:pPr>
              <a:t>19</a:t>
            </a:fld>
            <a:endParaRPr lang="es-CL" altLang="es-CL"/>
          </a:p>
        </p:txBody>
      </p:sp>
    </p:spTree>
    <p:extLst>
      <p:ext uri="{BB962C8B-B14F-4D97-AF65-F5344CB8AC3E}">
        <p14:creationId xmlns:p14="http://schemas.microsoft.com/office/powerpoint/2010/main" val="273727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Haga clic para modificar el estilo de título del patrón</a:t>
            </a:r>
            <a:endParaRPr lang="es-C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40234F00-F236-40BB-A194-7EF01001A17F}" type="slidenum">
              <a:rPr lang="es-CL" altLang="es-CL"/>
              <a:pPr>
                <a:defRPr/>
              </a:pPr>
              <a:t>‹Nº›</a:t>
            </a:fld>
            <a:endParaRPr lang="es-CL" alt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F1A63953-B551-4516-85DA-8F79820649DD}" type="slidenum">
              <a:rPr lang="es-CL" altLang="es-CL"/>
              <a:pPr>
                <a:defRPr/>
              </a:pPr>
              <a:t>‹Nº›</a:t>
            </a:fld>
            <a:endParaRPr lang="es-CL" alt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Haga clic para modificar el estilo de título del patrón</a:t>
            </a:r>
            <a:endParaRPr lang="es-CL"/>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C6935046-5A7E-46B8-A502-52E7CB56D52C}" type="slidenum">
              <a:rPr lang="es-CL" altLang="es-CL"/>
              <a:pPr>
                <a:defRPr/>
              </a:pPr>
              <a:t>‹Nº›</a:t>
            </a:fld>
            <a:endParaRPr lang="es-CL" alt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CL"/>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17823D09-863F-43A8-BCB7-903A0917C277}" type="slidenum">
              <a:rPr lang="es-CL" altLang="es-CL"/>
              <a:pPr>
                <a:defRPr/>
              </a:pPr>
              <a:t>‹Nº›</a:t>
            </a:fld>
            <a:endParaRPr lang="es-CL" alt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Haga clic para modificar el estilo de título del patrón</a:t>
            </a:r>
            <a:endParaRPr lang="es-C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CL"/>
          </a:p>
        </p:txBody>
      </p:sp>
      <p:sp>
        <p:nvSpPr>
          <p:cNvPr id="5" name="Rectangle 5"/>
          <p:cNvSpPr>
            <a:spLocks noGrp="1" noChangeArrowheads="1"/>
          </p:cNvSpPr>
          <p:nvPr>
            <p:ph type="ftr" sz="quarter" idx="11"/>
          </p:nvPr>
        </p:nvSpPr>
        <p:spPr>
          <a:ln/>
        </p:spPr>
        <p:txBody>
          <a:bodyPr/>
          <a:lstStyle>
            <a:lvl1pPr>
              <a:defRPr/>
            </a:lvl1pPr>
          </a:lstStyle>
          <a:p>
            <a:pPr>
              <a:defRPr/>
            </a:pPr>
            <a:endParaRPr lang="es-CL"/>
          </a:p>
        </p:txBody>
      </p:sp>
      <p:sp>
        <p:nvSpPr>
          <p:cNvPr id="6" name="Rectangle 6"/>
          <p:cNvSpPr>
            <a:spLocks noGrp="1" noChangeArrowheads="1"/>
          </p:cNvSpPr>
          <p:nvPr>
            <p:ph type="sldNum" sz="quarter" idx="12"/>
          </p:nvPr>
        </p:nvSpPr>
        <p:spPr>
          <a:ln/>
        </p:spPr>
        <p:txBody>
          <a:bodyPr/>
          <a:lstStyle>
            <a:lvl1pPr>
              <a:defRPr/>
            </a:lvl1pPr>
          </a:lstStyle>
          <a:p>
            <a:pPr>
              <a:defRPr/>
            </a:pPr>
            <a:fld id="{682B13A1-DD9C-4715-8E08-85B8BBB9C773}" type="slidenum">
              <a:rPr lang="es-CL" altLang="es-CL"/>
              <a:pPr>
                <a:defRPr/>
              </a:pPr>
              <a:t>‹Nº›</a:t>
            </a:fld>
            <a:endParaRPr lang="es-CL" alt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C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pPr>
              <a:defRPr/>
            </a:pPr>
            <a:fld id="{E3B575EA-A464-4D4F-B824-867E779C1A3D}" type="slidenum">
              <a:rPr lang="es-CL" altLang="es-CL"/>
              <a:pPr>
                <a:defRPr/>
              </a:pPr>
              <a:t>‹Nº›</a:t>
            </a:fld>
            <a:endParaRPr lang="es-CL" alt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endParaRPr lang="es-C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s-CL"/>
          </a:p>
        </p:txBody>
      </p:sp>
      <p:sp>
        <p:nvSpPr>
          <p:cNvPr id="8" name="Rectangle 5"/>
          <p:cNvSpPr>
            <a:spLocks noGrp="1" noChangeArrowheads="1"/>
          </p:cNvSpPr>
          <p:nvPr>
            <p:ph type="ftr" sz="quarter" idx="11"/>
          </p:nvPr>
        </p:nvSpPr>
        <p:spPr>
          <a:ln/>
        </p:spPr>
        <p:txBody>
          <a:bodyPr/>
          <a:lstStyle>
            <a:lvl1pPr>
              <a:defRPr/>
            </a:lvl1pPr>
          </a:lstStyle>
          <a:p>
            <a:pPr>
              <a:defRPr/>
            </a:pPr>
            <a:endParaRPr lang="es-CL"/>
          </a:p>
        </p:txBody>
      </p:sp>
      <p:sp>
        <p:nvSpPr>
          <p:cNvPr id="9" name="Rectangle 6"/>
          <p:cNvSpPr>
            <a:spLocks noGrp="1" noChangeArrowheads="1"/>
          </p:cNvSpPr>
          <p:nvPr>
            <p:ph type="sldNum" sz="quarter" idx="12"/>
          </p:nvPr>
        </p:nvSpPr>
        <p:spPr>
          <a:ln/>
        </p:spPr>
        <p:txBody>
          <a:bodyPr/>
          <a:lstStyle>
            <a:lvl1pPr>
              <a:defRPr/>
            </a:lvl1pPr>
          </a:lstStyle>
          <a:p>
            <a:pPr>
              <a:defRPr/>
            </a:pPr>
            <a:fld id="{3E0E5A21-CCA7-4B9A-942D-31F1A3062776}" type="slidenum">
              <a:rPr lang="es-CL" altLang="es-CL"/>
              <a:pPr>
                <a:defRPr/>
              </a:pPr>
              <a:t>‹Nº›</a:t>
            </a:fld>
            <a:endParaRPr lang="es-CL" alt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s-CL"/>
          </a:p>
        </p:txBody>
      </p:sp>
      <p:sp>
        <p:nvSpPr>
          <p:cNvPr id="4" name="Rectangle 5"/>
          <p:cNvSpPr>
            <a:spLocks noGrp="1" noChangeArrowheads="1"/>
          </p:cNvSpPr>
          <p:nvPr>
            <p:ph type="ftr" sz="quarter" idx="11"/>
          </p:nvPr>
        </p:nvSpPr>
        <p:spPr>
          <a:ln/>
        </p:spPr>
        <p:txBody>
          <a:bodyPr/>
          <a:lstStyle>
            <a:lvl1pPr>
              <a:defRPr/>
            </a:lvl1pPr>
          </a:lstStyle>
          <a:p>
            <a:pPr>
              <a:defRPr/>
            </a:pPr>
            <a:endParaRPr lang="es-CL"/>
          </a:p>
        </p:txBody>
      </p:sp>
      <p:sp>
        <p:nvSpPr>
          <p:cNvPr id="5" name="Rectangle 6"/>
          <p:cNvSpPr>
            <a:spLocks noGrp="1" noChangeArrowheads="1"/>
          </p:cNvSpPr>
          <p:nvPr>
            <p:ph type="sldNum" sz="quarter" idx="12"/>
          </p:nvPr>
        </p:nvSpPr>
        <p:spPr>
          <a:ln/>
        </p:spPr>
        <p:txBody>
          <a:bodyPr/>
          <a:lstStyle>
            <a:lvl1pPr>
              <a:defRPr/>
            </a:lvl1pPr>
          </a:lstStyle>
          <a:p>
            <a:pPr>
              <a:defRPr/>
            </a:pPr>
            <a:fld id="{D058B852-8386-4189-A126-F63FD64D4EF9}" type="slidenum">
              <a:rPr lang="es-CL" altLang="es-CL"/>
              <a:pPr>
                <a:defRPr/>
              </a:pPr>
              <a:t>‹Nº›</a:t>
            </a:fld>
            <a:endParaRPr lang="es-CL" alt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CL"/>
          </a:p>
        </p:txBody>
      </p:sp>
      <p:sp>
        <p:nvSpPr>
          <p:cNvPr id="3" name="Rectangle 5"/>
          <p:cNvSpPr>
            <a:spLocks noGrp="1" noChangeArrowheads="1"/>
          </p:cNvSpPr>
          <p:nvPr>
            <p:ph type="ftr" sz="quarter" idx="11"/>
          </p:nvPr>
        </p:nvSpPr>
        <p:spPr>
          <a:ln/>
        </p:spPr>
        <p:txBody>
          <a:bodyPr/>
          <a:lstStyle>
            <a:lvl1pPr>
              <a:defRPr/>
            </a:lvl1pPr>
          </a:lstStyle>
          <a:p>
            <a:pPr>
              <a:defRPr/>
            </a:pPr>
            <a:endParaRPr lang="es-CL"/>
          </a:p>
        </p:txBody>
      </p:sp>
      <p:sp>
        <p:nvSpPr>
          <p:cNvPr id="4" name="Rectangle 6"/>
          <p:cNvSpPr>
            <a:spLocks noGrp="1" noChangeArrowheads="1"/>
          </p:cNvSpPr>
          <p:nvPr>
            <p:ph type="sldNum" sz="quarter" idx="12"/>
          </p:nvPr>
        </p:nvSpPr>
        <p:spPr>
          <a:ln/>
        </p:spPr>
        <p:txBody>
          <a:bodyPr/>
          <a:lstStyle>
            <a:lvl1pPr>
              <a:defRPr/>
            </a:lvl1pPr>
          </a:lstStyle>
          <a:p>
            <a:pPr>
              <a:defRPr/>
            </a:pPr>
            <a:fld id="{8DAEA1BD-CAC8-45B6-9AA6-65330C2C7358}" type="slidenum">
              <a:rPr lang="es-CL" altLang="es-CL"/>
              <a:pPr>
                <a:defRPr/>
              </a:pPr>
              <a:t>‹Nº›</a:t>
            </a:fld>
            <a:endParaRPr lang="es-CL" alt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Haga clic para modificar el estilo de título del patrón</a:t>
            </a:r>
            <a:endParaRPr lang="es-C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C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pPr>
              <a:defRPr/>
            </a:pPr>
            <a:fld id="{ABD86452-75A0-455B-B7AC-BAC6BBC5144D}" type="slidenum">
              <a:rPr lang="es-CL" altLang="es-CL"/>
              <a:pPr>
                <a:defRPr/>
              </a:pPr>
              <a:t>‹Nº›</a:t>
            </a:fld>
            <a:endParaRPr lang="es-CL" alt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Haga clic para modificar el estilo de título del patrón</a:t>
            </a:r>
            <a:endParaRPr lang="es-C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CL"/>
          </a:p>
        </p:txBody>
      </p:sp>
      <p:sp>
        <p:nvSpPr>
          <p:cNvPr id="6" name="Rectangle 5"/>
          <p:cNvSpPr>
            <a:spLocks noGrp="1" noChangeArrowheads="1"/>
          </p:cNvSpPr>
          <p:nvPr>
            <p:ph type="ftr" sz="quarter" idx="11"/>
          </p:nvPr>
        </p:nvSpPr>
        <p:spPr>
          <a:ln/>
        </p:spPr>
        <p:txBody>
          <a:bodyPr/>
          <a:lstStyle>
            <a:lvl1pPr>
              <a:defRPr/>
            </a:lvl1pPr>
          </a:lstStyle>
          <a:p>
            <a:pPr>
              <a:defRPr/>
            </a:pPr>
            <a:endParaRPr lang="es-CL"/>
          </a:p>
        </p:txBody>
      </p:sp>
      <p:sp>
        <p:nvSpPr>
          <p:cNvPr id="7" name="Rectangle 6"/>
          <p:cNvSpPr>
            <a:spLocks noGrp="1" noChangeArrowheads="1"/>
          </p:cNvSpPr>
          <p:nvPr>
            <p:ph type="sldNum" sz="quarter" idx="12"/>
          </p:nvPr>
        </p:nvSpPr>
        <p:spPr>
          <a:ln/>
        </p:spPr>
        <p:txBody>
          <a:bodyPr/>
          <a:lstStyle>
            <a:lvl1pPr>
              <a:defRPr/>
            </a:lvl1pPr>
          </a:lstStyle>
          <a:p>
            <a:pPr>
              <a:defRPr/>
            </a:pPr>
            <a:fld id="{0B9D34EB-4507-4835-92E8-1E4AE2833C1F}" type="slidenum">
              <a:rPr lang="es-CL" altLang="es-CL"/>
              <a:pPr>
                <a:defRPr/>
              </a:pPr>
              <a:t>‹Nº›</a:t>
            </a:fld>
            <a:endParaRPr lang="es-CL" alt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A3A2">
            <a:alpha val="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CL" altLang="es-CL"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CL" altLang="es-CL" smtClean="0"/>
              <a:t>Haga clic para modificar el estilo de texto del patrón</a:t>
            </a:r>
          </a:p>
          <a:p>
            <a:pPr lvl="1"/>
            <a:r>
              <a:rPr lang="es-CL" altLang="es-CL" smtClean="0"/>
              <a:t>Segundo nivel</a:t>
            </a:r>
          </a:p>
          <a:p>
            <a:pPr lvl="2"/>
            <a:r>
              <a:rPr lang="es-CL" altLang="es-CL" smtClean="0"/>
              <a:t>Tercer nivel</a:t>
            </a:r>
          </a:p>
          <a:p>
            <a:pPr lvl="3"/>
            <a:r>
              <a:rPr lang="es-CL" altLang="es-CL" smtClean="0"/>
              <a:t>Cuarto nivel</a:t>
            </a:r>
          </a:p>
          <a:p>
            <a:pPr lvl="4"/>
            <a:r>
              <a:rPr lang="es-CL" altLang="es-CL"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cs typeface="+mn-cs"/>
              </a:defRPr>
            </a:lvl1pPr>
          </a:lstStyle>
          <a:p>
            <a:pPr>
              <a:defRPr/>
            </a:pPr>
            <a:endParaRPr lang="es-C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s-C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a:defRPr/>
            </a:pPr>
            <a:fld id="{30B231BA-2ED0-442A-997C-371A52F2D867}" type="slidenum">
              <a:rPr lang="es-CL" altLang="es-CL"/>
              <a:pPr>
                <a:defRPr/>
              </a:pPr>
              <a:t>‹Nº›</a:t>
            </a:fld>
            <a:endParaRPr lang="es-CL"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stefanl@odecu.c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carlos.montoya.ramos@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5 Conector recto"/>
          <p:cNvCxnSpPr/>
          <p:nvPr/>
        </p:nvCxnSpPr>
        <p:spPr>
          <a:xfrm>
            <a:off x="1571625" y="2276872"/>
            <a:ext cx="5857875" cy="0"/>
          </a:xfrm>
          <a:prstGeom prst="line">
            <a:avLst/>
          </a:prstGeom>
          <a:ln w="38100">
            <a:solidFill>
              <a:srgbClr val="5BA3A2"/>
            </a:solidFill>
          </a:ln>
        </p:spPr>
        <p:style>
          <a:lnRef idx="1">
            <a:schemeClr val="accent1"/>
          </a:lnRef>
          <a:fillRef idx="0">
            <a:schemeClr val="accent1"/>
          </a:fillRef>
          <a:effectRef idx="0">
            <a:schemeClr val="accent1"/>
          </a:effectRef>
          <a:fontRef idx="minor">
            <a:schemeClr val="tx1"/>
          </a:fontRef>
        </p:style>
      </p:cxnSp>
      <p:sp>
        <p:nvSpPr>
          <p:cNvPr id="9" name="Subtitle 6"/>
          <p:cNvSpPr txBox="1">
            <a:spLocks/>
          </p:cNvSpPr>
          <p:nvPr/>
        </p:nvSpPr>
        <p:spPr bwMode="auto">
          <a:xfrm>
            <a:off x="987251" y="2482939"/>
            <a:ext cx="7674472" cy="2890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es-CL" sz="3200" dirty="0">
              <a:solidFill>
                <a:schemeClr val="tx1">
                  <a:lumMod val="75000"/>
                  <a:lumOff val="25000"/>
                </a:schemeClr>
              </a:solidFill>
            </a:endParaRPr>
          </a:p>
          <a:p>
            <a:pPr algn="ctr"/>
            <a:r>
              <a:rPr lang="es-CL" sz="4000" dirty="0">
                <a:solidFill>
                  <a:schemeClr val="tx1">
                    <a:lumMod val="75000"/>
                    <a:lumOff val="25000"/>
                  </a:schemeClr>
                </a:solidFill>
              </a:rPr>
              <a:t> </a:t>
            </a:r>
            <a:r>
              <a:rPr lang="es-CL" sz="4000" dirty="0" smtClean="0">
                <a:solidFill>
                  <a:schemeClr val="tx1">
                    <a:lumMod val="75000"/>
                    <a:lumOff val="25000"/>
                  </a:schemeClr>
                </a:solidFill>
              </a:rPr>
              <a:t>Costanera Norte</a:t>
            </a:r>
          </a:p>
          <a:p>
            <a:pPr algn="ctr"/>
            <a:endParaRPr lang="es-CL" sz="2800" dirty="0">
              <a:solidFill>
                <a:schemeClr val="tx1">
                  <a:lumMod val="75000"/>
                  <a:lumOff val="25000"/>
                </a:schemeClr>
              </a:solidFill>
            </a:endParaRPr>
          </a:p>
          <a:p>
            <a:pPr algn="ctr"/>
            <a:r>
              <a:rPr lang="es-CL" sz="2800" dirty="0" smtClean="0">
                <a:solidFill>
                  <a:schemeClr val="tx1">
                    <a:lumMod val="75000"/>
                    <a:lumOff val="25000"/>
                  </a:schemeClr>
                </a:solidFill>
              </a:rPr>
              <a:t>El cobro de un kilómetro que no existe</a:t>
            </a:r>
          </a:p>
          <a:p>
            <a:pPr algn="ctr"/>
            <a:endParaRPr lang="es-CL" sz="2800" dirty="0">
              <a:solidFill>
                <a:schemeClr val="tx1">
                  <a:lumMod val="75000"/>
                  <a:lumOff val="25000"/>
                </a:schemeClr>
              </a:solidFill>
            </a:endParaRPr>
          </a:p>
          <a:p>
            <a:pPr algn="ctr"/>
            <a:endParaRPr lang="es-CL" sz="2800" dirty="0" smtClean="0">
              <a:solidFill>
                <a:schemeClr val="tx1">
                  <a:lumMod val="75000"/>
                  <a:lumOff val="25000"/>
                </a:schemeClr>
              </a:solidFill>
            </a:endParaRPr>
          </a:p>
          <a:p>
            <a:pPr algn="ctr"/>
            <a:endParaRPr lang="es-CL" sz="2800" dirty="0" smtClean="0">
              <a:solidFill>
                <a:schemeClr val="tx1">
                  <a:lumMod val="75000"/>
                  <a:lumOff val="25000"/>
                </a:schemeClr>
              </a:solidFill>
            </a:endParaRPr>
          </a:p>
          <a:p>
            <a:pPr algn="ctr"/>
            <a:endParaRPr lang="es-ES" sz="2600" dirty="0" smtClean="0">
              <a:solidFill>
                <a:schemeClr val="tx1">
                  <a:lumMod val="75000"/>
                  <a:lumOff val="25000"/>
                </a:schemeClr>
              </a:solidFill>
            </a:endParaRPr>
          </a:p>
          <a:p>
            <a:pPr algn="ctr"/>
            <a:r>
              <a:rPr lang="es-ES" sz="2000" dirty="0" smtClean="0">
                <a:solidFill>
                  <a:schemeClr val="tx1">
                    <a:lumMod val="75000"/>
                    <a:lumOff val="25000"/>
                  </a:schemeClr>
                </a:solidFill>
              </a:rPr>
              <a:t>Abril </a:t>
            </a:r>
            <a:r>
              <a:rPr lang="es-CL" sz="2000" dirty="0" smtClean="0">
                <a:solidFill>
                  <a:schemeClr val="tx1">
                    <a:lumMod val="75000"/>
                    <a:lumOff val="25000"/>
                  </a:schemeClr>
                </a:solidFill>
              </a:rPr>
              <a:t>2018</a:t>
            </a:r>
            <a:endParaRPr lang="es-CL" sz="2000" dirty="0">
              <a:solidFill>
                <a:schemeClr val="tx1">
                  <a:lumMod val="75000"/>
                  <a:lumOff val="25000"/>
                </a:schemeClr>
              </a:solidFill>
            </a:endParaRP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s-CL" altLang="es-CL"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764704"/>
            <a:ext cx="3048000" cy="11765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Costanera Norte</a:t>
            </a:r>
            <a:endParaRPr lang="es-ES" altLang="es-CL" sz="3200" dirty="0">
              <a:solidFill>
                <a:schemeClr val="tx1">
                  <a:lumMod val="75000"/>
                  <a:lumOff val="25000"/>
                </a:schemeClr>
              </a:solidFill>
            </a:endParaRPr>
          </a:p>
        </p:txBody>
      </p:sp>
      <p:sp>
        <p:nvSpPr>
          <p:cNvPr id="3" name="Text Box 11"/>
          <p:cNvSpPr txBox="1">
            <a:spLocks noChangeArrowheads="1"/>
          </p:cNvSpPr>
          <p:nvPr/>
        </p:nvSpPr>
        <p:spPr bwMode="auto">
          <a:xfrm>
            <a:off x="160338" y="988413"/>
            <a:ext cx="8508520" cy="5632311"/>
          </a:xfrm>
          <a:prstGeom prst="rect">
            <a:avLst/>
          </a:prstGeom>
          <a:noFill/>
          <a:ln w="9525">
            <a:noFill/>
            <a:miter lim="800000"/>
            <a:headEnd/>
            <a:tailEnd/>
          </a:ln>
        </p:spPr>
        <p:txBody>
          <a:bodyPr wrap="square">
            <a:spAutoFit/>
          </a:bodyPr>
          <a:lstStyle/>
          <a:p>
            <a:pPr marL="285750" indent="-285750" algn="just">
              <a:lnSpc>
                <a:spcPct val="150000"/>
              </a:lnSpc>
              <a:spcBef>
                <a:spcPct val="50000"/>
              </a:spcBef>
              <a:buFont typeface="Arial" panose="020B0604020202020204" pitchFamily="34" charset="0"/>
              <a:buChar char="•"/>
            </a:pPr>
            <a:r>
              <a:rPr lang="es-CL" sz="2400" dirty="0" smtClean="0"/>
              <a:t>En el </a:t>
            </a:r>
            <a:r>
              <a:rPr lang="es-CL" sz="2400" dirty="0"/>
              <a:t>tramo Américo Vespucio Poniente – Ruta 68, donde se cobra $350 por una longitud nominal de 5 kilómetros, </a:t>
            </a:r>
            <a:r>
              <a:rPr lang="es-CL" sz="2400" dirty="0" smtClean="0"/>
              <a:t>se </a:t>
            </a:r>
            <a:r>
              <a:rPr lang="es-CL" sz="2400" dirty="0"/>
              <a:t>está cobrando a los conductores 1,1 kilómetros de más, lo que equivale a $77</a:t>
            </a:r>
            <a:r>
              <a:rPr lang="es-CL" sz="2400" dirty="0" smtClean="0"/>
              <a:t>.</a:t>
            </a:r>
          </a:p>
          <a:p>
            <a:pPr algn="ctr">
              <a:lnSpc>
                <a:spcPct val="150000"/>
              </a:lnSpc>
              <a:spcBef>
                <a:spcPct val="50000"/>
              </a:spcBef>
            </a:pPr>
            <a:r>
              <a:rPr lang="es-CL" sz="2400" b="1" dirty="0" smtClean="0">
                <a:solidFill>
                  <a:srgbClr val="FF0000"/>
                </a:solidFill>
              </a:rPr>
              <a:t>$70/Km x 5 Km = $350</a:t>
            </a:r>
          </a:p>
          <a:p>
            <a:pPr algn="ctr">
              <a:lnSpc>
                <a:spcPct val="150000"/>
              </a:lnSpc>
              <a:spcBef>
                <a:spcPct val="50000"/>
              </a:spcBef>
            </a:pPr>
            <a:r>
              <a:rPr lang="es-CL" sz="2400" b="1" dirty="0" smtClean="0">
                <a:solidFill>
                  <a:srgbClr val="FF0000"/>
                </a:solidFill>
              </a:rPr>
              <a:t>$70/Km x 3,89 Km = $273</a:t>
            </a:r>
            <a:endParaRPr lang="es-CL" sz="2400" b="1" dirty="0">
              <a:solidFill>
                <a:srgbClr val="FF0000"/>
              </a:solidFill>
            </a:endParaRPr>
          </a:p>
          <a:p>
            <a:pPr marL="285750" indent="-285750" algn="just">
              <a:lnSpc>
                <a:spcPct val="150000"/>
              </a:lnSpc>
              <a:spcBef>
                <a:spcPct val="50000"/>
              </a:spcBef>
              <a:buFont typeface="Arial" panose="020B0604020202020204" pitchFamily="34" charset="0"/>
              <a:buChar char="•"/>
            </a:pPr>
            <a:r>
              <a:rPr lang="es-CL" sz="2400" dirty="0"/>
              <a:t>Considerando la distancia real del tramo señalado por el Pórtico 9, </a:t>
            </a:r>
            <a:r>
              <a:rPr lang="es-CL" sz="2400" b="1" dirty="0"/>
              <a:t>el cobro no debería ser de $350, sino que cercano a $</a:t>
            </a:r>
            <a:r>
              <a:rPr lang="es-CL" sz="2400" b="1" dirty="0" smtClean="0"/>
              <a:t>273.</a:t>
            </a:r>
            <a:endParaRPr lang="es-CL" sz="2400" b="1" dirty="0"/>
          </a:p>
        </p:txBody>
      </p:sp>
      <p:cxnSp>
        <p:nvCxnSpPr>
          <p:cNvPr id="4"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72898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78571"/>
            <a:ext cx="9144000" cy="865188"/>
          </a:xfrm>
          <a:prstGeom prst="roundRect">
            <a:avLst>
              <a:gd name="adj" fmla="val 0"/>
            </a:avLst>
          </a:prstGeom>
          <a:noFill/>
          <a:ln w="9525" algn="ctr">
            <a:noFill/>
            <a:round/>
            <a:headEnd/>
            <a:tailEnd/>
          </a:ln>
        </p:spPr>
        <p:txBody>
          <a:bodyPr wrap="none" anchor="ctr"/>
          <a:lstStyle/>
          <a:p>
            <a:r>
              <a:rPr lang="es-CL" altLang="es-CL" sz="3200" dirty="0"/>
              <a:t>Cobros injustificados por más de </a:t>
            </a:r>
            <a:endParaRPr lang="es-CL" altLang="es-CL" sz="3200" dirty="0" smtClean="0"/>
          </a:p>
          <a:p>
            <a:r>
              <a:rPr lang="es-CL" altLang="es-CL" sz="3200" dirty="0" smtClean="0"/>
              <a:t>$</a:t>
            </a:r>
            <a:r>
              <a:rPr lang="es-CL" altLang="es-CL" sz="3200" dirty="0"/>
              <a:t>50 millones mensuales</a:t>
            </a:r>
          </a:p>
        </p:txBody>
      </p:sp>
      <p:sp>
        <p:nvSpPr>
          <p:cNvPr id="3" name="Text Box 11"/>
          <p:cNvSpPr txBox="1">
            <a:spLocks noChangeArrowheads="1"/>
          </p:cNvSpPr>
          <p:nvPr/>
        </p:nvSpPr>
        <p:spPr bwMode="auto">
          <a:xfrm>
            <a:off x="160338" y="1196752"/>
            <a:ext cx="8508520" cy="5262979"/>
          </a:xfrm>
          <a:prstGeom prst="rect">
            <a:avLst/>
          </a:prstGeom>
          <a:noFill/>
          <a:ln w="9525">
            <a:noFill/>
            <a:miter lim="800000"/>
            <a:headEnd/>
            <a:tailEnd/>
          </a:ln>
        </p:spPr>
        <p:txBody>
          <a:bodyPr wrap="square">
            <a:spAutoFit/>
          </a:bodyPr>
          <a:lstStyle/>
          <a:p>
            <a:pPr marL="285750" indent="-285750" algn="just">
              <a:lnSpc>
                <a:spcPct val="150000"/>
              </a:lnSpc>
              <a:spcBef>
                <a:spcPct val="50000"/>
              </a:spcBef>
              <a:buFont typeface="Arial" panose="020B0604020202020204" pitchFamily="34" charset="0"/>
              <a:buChar char="•"/>
            </a:pPr>
            <a:r>
              <a:rPr lang="es-CL" sz="2100" dirty="0" smtClean="0"/>
              <a:t>Según </a:t>
            </a:r>
            <a:r>
              <a:rPr lang="es-CL" sz="2100" dirty="0"/>
              <a:t>las cifras entregadas por Costanera Norte, en enero de 2018 </a:t>
            </a:r>
            <a:r>
              <a:rPr lang="es-CL" sz="2100" b="1" dirty="0"/>
              <a:t>se registraron 25.971.418 transacciones o vehículos que circularon por la autopista</a:t>
            </a:r>
            <a:r>
              <a:rPr lang="es-CL" sz="2100" dirty="0"/>
              <a:t>. </a:t>
            </a:r>
          </a:p>
          <a:p>
            <a:pPr marL="285750" indent="-285750" algn="just">
              <a:lnSpc>
                <a:spcPct val="150000"/>
              </a:lnSpc>
              <a:spcBef>
                <a:spcPct val="50000"/>
              </a:spcBef>
              <a:buFont typeface="Arial" panose="020B0604020202020204" pitchFamily="34" charset="0"/>
              <a:buChar char="•"/>
            </a:pPr>
            <a:r>
              <a:rPr lang="es-CL" sz="2100" dirty="0"/>
              <a:t>El flujo vehicular o transacciones vehiculares corresponden a las pasadas que realizan los vehículos bajo cada uno de los 28 pórticos emplazados en los ejes Costanera Norte y Kennedy, tal como señala el informe.</a:t>
            </a:r>
          </a:p>
          <a:p>
            <a:pPr marL="285750" indent="-285750" algn="just">
              <a:lnSpc>
                <a:spcPct val="150000"/>
              </a:lnSpc>
              <a:spcBef>
                <a:spcPct val="50000"/>
              </a:spcBef>
              <a:buFont typeface="Arial" panose="020B0604020202020204" pitchFamily="34" charset="0"/>
              <a:buChar char="•"/>
            </a:pPr>
            <a:r>
              <a:rPr lang="es-CL" sz="2100" dirty="0"/>
              <a:t>El </a:t>
            </a:r>
            <a:r>
              <a:rPr lang="es-CL" sz="2100" dirty="0" smtClean="0"/>
              <a:t>informe indica </a:t>
            </a:r>
            <a:r>
              <a:rPr lang="es-CL" sz="2100" dirty="0"/>
              <a:t>también la distribución de transacciones por pórticos, </a:t>
            </a:r>
            <a:r>
              <a:rPr lang="es-CL" sz="2100" b="1" dirty="0"/>
              <a:t>lo que muestra que el pórtico 9 registró el 2,8% de las transacciones, esto es, el paso de 727.200 vehículos por el P9</a:t>
            </a:r>
            <a:r>
              <a:rPr lang="es-CL" sz="2100" dirty="0" smtClean="0"/>
              <a:t>.</a:t>
            </a:r>
          </a:p>
        </p:txBody>
      </p:sp>
      <p:cxnSp>
        <p:nvCxnSpPr>
          <p:cNvPr id="4" name="7 Conector recto"/>
          <p:cNvCxnSpPr/>
          <p:nvPr/>
        </p:nvCxnSpPr>
        <p:spPr>
          <a:xfrm>
            <a:off x="0" y="1196752"/>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249074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1007716"/>
          </a:xfrm>
          <a:prstGeom prst="roundRect">
            <a:avLst>
              <a:gd name="adj" fmla="val 0"/>
            </a:avLst>
          </a:prstGeom>
          <a:noFill/>
          <a:ln w="9525" algn="ctr">
            <a:noFill/>
            <a:round/>
            <a:headEnd/>
            <a:tailEnd/>
          </a:ln>
        </p:spPr>
        <p:txBody>
          <a:bodyPr wrap="none" anchor="ctr"/>
          <a:lstStyle/>
          <a:p>
            <a:r>
              <a:rPr lang="es-ES" altLang="es-CL" sz="3200" dirty="0" smtClean="0">
                <a:solidFill>
                  <a:schemeClr val="tx1">
                    <a:lumMod val="75000"/>
                    <a:lumOff val="25000"/>
                  </a:schemeClr>
                </a:solidFill>
              </a:rPr>
              <a:t>Transacciones vehiculares por pórtico</a:t>
            </a:r>
          </a:p>
        </p:txBody>
      </p:sp>
      <p:cxnSp>
        <p:nvCxnSpPr>
          <p:cNvPr id="3"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4"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5"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195457"/>
            <a:ext cx="1555606" cy="600464"/>
          </a:xfrm>
          <a:prstGeom prst="rect">
            <a:avLst/>
          </a:prstGeom>
        </p:spPr>
      </p:pic>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38" y="1042057"/>
            <a:ext cx="8437891" cy="5455705"/>
          </a:xfrm>
          <a:prstGeom prst="rect">
            <a:avLst/>
          </a:prstGeom>
        </p:spPr>
      </p:pic>
    </p:spTree>
    <p:extLst>
      <p:ext uri="{BB962C8B-B14F-4D97-AF65-F5344CB8AC3E}">
        <p14:creationId xmlns:p14="http://schemas.microsoft.com/office/powerpoint/2010/main" val="1960689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a:spLocks noChangeArrowheads="1"/>
          </p:cNvSpPr>
          <p:nvPr/>
        </p:nvSpPr>
        <p:spPr bwMode="auto">
          <a:xfrm>
            <a:off x="0" y="78571"/>
            <a:ext cx="9144000" cy="865188"/>
          </a:xfrm>
          <a:prstGeom prst="roundRect">
            <a:avLst>
              <a:gd name="adj" fmla="val 0"/>
            </a:avLst>
          </a:prstGeom>
          <a:noFill/>
          <a:ln w="9525" algn="ctr">
            <a:noFill/>
            <a:round/>
            <a:headEnd/>
            <a:tailEnd/>
          </a:ln>
        </p:spPr>
        <p:txBody>
          <a:bodyPr wrap="none" anchor="ctr"/>
          <a:lstStyle/>
          <a:p>
            <a:r>
              <a:rPr lang="es-CL" altLang="es-CL" sz="3200" dirty="0"/>
              <a:t>Cobros injustificados por más de </a:t>
            </a:r>
            <a:endParaRPr lang="es-CL" altLang="es-CL" sz="3200" dirty="0" smtClean="0"/>
          </a:p>
          <a:p>
            <a:r>
              <a:rPr lang="es-CL" altLang="es-CL" sz="3200" dirty="0" smtClean="0"/>
              <a:t>$</a:t>
            </a:r>
            <a:r>
              <a:rPr lang="es-CL" altLang="es-CL" sz="3200" dirty="0"/>
              <a:t>50 millones mensuales</a:t>
            </a:r>
          </a:p>
        </p:txBody>
      </p:sp>
      <p:sp>
        <p:nvSpPr>
          <p:cNvPr id="9" name="Text Box 11"/>
          <p:cNvSpPr txBox="1">
            <a:spLocks noChangeArrowheads="1"/>
          </p:cNvSpPr>
          <p:nvPr/>
        </p:nvSpPr>
        <p:spPr bwMode="auto">
          <a:xfrm>
            <a:off x="160338" y="1196752"/>
            <a:ext cx="8508520" cy="5478423"/>
          </a:xfrm>
          <a:prstGeom prst="rect">
            <a:avLst/>
          </a:prstGeom>
          <a:noFill/>
          <a:ln w="9525">
            <a:noFill/>
            <a:miter lim="800000"/>
            <a:headEnd/>
            <a:tailEnd/>
          </a:ln>
        </p:spPr>
        <p:txBody>
          <a:bodyPr wrap="square">
            <a:spAutoFit/>
          </a:bodyPr>
          <a:lstStyle/>
          <a:p>
            <a:pPr marL="285750" indent="-285750" algn="just">
              <a:lnSpc>
                <a:spcPct val="150000"/>
              </a:lnSpc>
              <a:spcBef>
                <a:spcPct val="50000"/>
              </a:spcBef>
              <a:buFont typeface="Arial" panose="020B0604020202020204" pitchFamily="34" charset="0"/>
              <a:buChar char="•"/>
            </a:pPr>
            <a:r>
              <a:rPr lang="es-CL" sz="2000" dirty="0"/>
              <a:t>Entonces, si en ese tramo se está cobrando 1,1 kilómetros extra, lo que equivale a $77, si se multiplica esta cifra por la cantidad de vehículos que pasaron por ese pórtico, </a:t>
            </a:r>
            <a:r>
              <a:rPr lang="es-CL" sz="2000" b="1" dirty="0"/>
              <a:t>solo en enero de 2018, el cobro total por un kilómetro inexistente alcanza los $55.994.377</a:t>
            </a:r>
            <a:r>
              <a:rPr lang="es-CL" sz="2000" dirty="0"/>
              <a:t>.</a:t>
            </a:r>
          </a:p>
          <a:p>
            <a:pPr marL="285750" indent="-285750" algn="just">
              <a:lnSpc>
                <a:spcPct val="150000"/>
              </a:lnSpc>
              <a:spcBef>
                <a:spcPct val="50000"/>
              </a:spcBef>
              <a:buFont typeface="Arial" panose="020B0604020202020204" pitchFamily="34" charset="0"/>
              <a:buChar char="•"/>
            </a:pPr>
            <a:r>
              <a:rPr lang="es-CL" sz="2000" dirty="0"/>
              <a:t>Esto significa que en los últimos 12 meses, Costanera Norte habría recibido en forma injustificada, producto del cobro de 1 kilómetro inexistente, </a:t>
            </a:r>
            <a:r>
              <a:rPr lang="es-CL" sz="2000" dirty="0" smtClean="0"/>
              <a:t>una cantidad proyectada de alrededor </a:t>
            </a:r>
            <a:r>
              <a:rPr lang="es-CL" sz="2000" dirty="0"/>
              <a:t>de </a:t>
            </a:r>
            <a:r>
              <a:rPr lang="es-CL" sz="2000" b="1" dirty="0"/>
              <a:t>$670 </a:t>
            </a:r>
            <a:r>
              <a:rPr lang="es-CL" sz="2000" b="1" dirty="0" smtClean="0"/>
              <a:t>millones anuales</a:t>
            </a:r>
            <a:r>
              <a:rPr lang="es-CL" sz="2000" dirty="0" smtClean="0"/>
              <a:t>.</a:t>
            </a:r>
            <a:endParaRPr lang="es-CL" sz="2000" dirty="0"/>
          </a:p>
          <a:p>
            <a:pPr marL="285750" indent="-285750" algn="just">
              <a:lnSpc>
                <a:spcPct val="150000"/>
              </a:lnSpc>
              <a:spcBef>
                <a:spcPct val="50000"/>
              </a:spcBef>
              <a:buFont typeface="Arial" panose="020B0604020202020204" pitchFamily="34" charset="0"/>
              <a:buChar char="•"/>
            </a:pPr>
            <a:r>
              <a:rPr lang="es-CL" sz="2000" dirty="0"/>
              <a:t>Finalmente, en un ejercicio matemático que considera los últimos 10 años, </a:t>
            </a:r>
            <a:r>
              <a:rPr lang="es-CL" sz="2000" b="1" dirty="0"/>
              <a:t>Costanera Norte habría recibido ingresos extras que ascienden a más de $6.700 millones</a:t>
            </a:r>
            <a:r>
              <a:rPr lang="es-CL" sz="2000" dirty="0"/>
              <a:t>.</a:t>
            </a:r>
          </a:p>
        </p:txBody>
      </p:sp>
      <p:cxnSp>
        <p:nvCxnSpPr>
          <p:cNvPr id="10" name="7 Conector recto"/>
          <p:cNvCxnSpPr/>
          <p:nvPr/>
        </p:nvCxnSpPr>
        <p:spPr>
          <a:xfrm>
            <a:off x="0" y="1196752"/>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11"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12"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2434685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Objetivo del Estudio</a:t>
            </a:r>
            <a:endParaRPr lang="es-ES" altLang="es-CL" sz="3200" dirty="0">
              <a:solidFill>
                <a:schemeClr val="tx1">
                  <a:lumMod val="75000"/>
                  <a:lumOff val="25000"/>
                </a:schemeClr>
              </a:solidFill>
            </a:endParaRPr>
          </a:p>
        </p:txBody>
      </p:sp>
      <p:cxnSp>
        <p:nvCxnSpPr>
          <p:cNvPr id="8"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3079"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3080"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338" y="1124744"/>
            <a:ext cx="8798471" cy="5184576"/>
          </a:xfrm>
          <a:prstGeom prst="rect">
            <a:avLst/>
          </a:prstGeom>
        </p:spPr>
      </p:pic>
    </p:spTree>
    <p:extLst>
      <p:ext uri="{BB962C8B-B14F-4D97-AF65-F5344CB8AC3E}">
        <p14:creationId xmlns:p14="http://schemas.microsoft.com/office/powerpoint/2010/main" val="3860145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Pórtico 9</a:t>
            </a:r>
            <a:endParaRPr lang="es-ES" altLang="es-CL" sz="3200" dirty="0">
              <a:solidFill>
                <a:schemeClr val="tx1">
                  <a:lumMod val="75000"/>
                  <a:lumOff val="25000"/>
                </a:schemeClr>
              </a:solidFill>
            </a:endParaRPr>
          </a:p>
        </p:txBody>
      </p:sp>
      <p:cxnSp>
        <p:nvCxnSpPr>
          <p:cNvPr id="3"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4"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5"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635" y="1052736"/>
            <a:ext cx="5272230" cy="5680868"/>
          </a:xfrm>
          <a:prstGeom prst="rect">
            <a:avLst/>
          </a:prstGeom>
        </p:spPr>
      </p:pic>
    </p:spTree>
    <p:extLst>
      <p:ext uri="{BB962C8B-B14F-4D97-AF65-F5344CB8AC3E}">
        <p14:creationId xmlns:p14="http://schemas.microsoft.com/office/powerpoint/2010/main" val="934824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Pista de aceleración Ruta 68</a:t>
            </a:r>
            <a:endParaRPr lang="es-ES" altLang="es-CL" sz="3200" dirty="0">
              <a:solidFill>
                <a:schemeClr val="tx1">
                  <a:lumMod val="75000"/>
                  <a:lumOff val="25000"/>
                </a:schemeClr>
              </a:solidFill>
            </a:endParaRPr>
          </a:p>
        </p:txBody>
      </p:sp>
      <p:cxnSp>
        <p:nvCxnSpPr>
          <p:cNvPr id="3"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4"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5"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35809"/>
            <a:ext cx="6408712" cy="5646309"/>
          </a:xfrm>
          <a:prstGeom prst="rect">
            <a:avLst/>
          </a:prstGeom>
        </p:spPr>
      </p:pic>
    </p:spTree>
    <p:extLst>
      <p:ext uri="{BB962C8B-B14F-4D97-AF65-F5344CB8AC3E}">
        <p14:creationId xmlns:p14="http://schemas.microsoft.com/office/powerpoint/2010/main" val="322406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Resumen</a:t>
            </a:r>
            <a:endParaRPr lang="es-ES" altLang="es-CL" sz="3200" dirty="0">
              <a:solidFill>
                <a:schemeClr val="tx1">
                  <a:lumMod val="75000"/>
                  <a:lumOff val="25000"/>
                </a:schemeClr>
              </a:solidFill>
            </a:endParaRPr>
          </a:p>
        </p:txBody>
      </p:sp>
      <p:sp>
        <p:nvSpPr>
          <p:cNvPr id="3076" name="Text Box 11"/>
          <p:cNvSpPr txBox="1">
            <a:spLocks noChangeArrowheads="1"/>
          </p:cNvSpPr>
          <p:nvPr/>
        </p:nvSpPr>
        <p:spPr bwMode="auto">
          <a:xfrm>
            <a:off x="193867" y="955490"/>
            <a:ext cx="8625300" cy="6032549"/>
          </a:xfrm>
          <a:prstGeom prst="rect">
            <a:avLst/>
          </a:prstGeom>
          <a:noFill/>
          <a:ln w="9525">
            <a:noFill/>
            <a:miter lim="800000"/>
            <a:headEnd/>
            <a:tailEnd/>
          </a:ln>
        </p:spPr>
        <p:txBody>
          <a:bodyPr wrap="square">
            <a:spAutoFit/>
          </a:bodyPr>
          <a:lstStyle/>
          <a:p>
            <a:pPr marL="285750" indent="-285750" algn="just">
              <a:lnSpc>
                <a:spcPct val="150000"/>
              </a:lnSpc>
              <a:spcBef>
                <a:spcPct val="50000"/>
              </a:spcBef>
              <a:buFont typeface="Arial" panose="020B0604020202020204" pitchFamily="34" charset="0"/>
              <a:buChar char="•"/>
            </a:pPr>
            <a:r>
              <a:rPr lang="es-CL" sz="1900" dirty="0" smtClean="0"/>
              <a:t>La </a:t>
            </a:r>
            <a:r>
              <a:rPr lang="es-CL" sz="1900" dirty="0"/>
              <a:t>autopista Costanera Norte señala en su información oficial que el Eje Costanera tiene una longitud de 35,41 km (en ambos sentidos). Esto se obtiene de la sumatoria de las longitudes de todos los pórticos del Eje Costanera Norte, que va desde el Puente La Dehesa hasta la Ruta 68</a:t>
            </a:r>
            <a:r>
              <a:rPr lang="es-CL" sz="1900" dirty="0" smtClean="0"/>
              <a:t>.</a:t>
            </a:r>
            <a:endParaRPr lang="es-ES" altLang="es-CL" sz="1900" dirty="0"/>
          </a:p>
          <a:p>
            <a:pPr marL="285750" indent="-285750" algn="just">
              <a:lnSpc>
                <a:spcPct val="150000"/>
              </a:lnSpc>
              <a:spcBef>
                <a:spcPct val="50000"/>
              </a:spcBef>
              <a:buFont typeface="Arial" panose="020B0604020202020204" pitchFamily="34" charset="0"/>
              <a:buChar char="•"/>
            </a:pPr>
            <a:r>
              <a:rPr lang="es-CL" sz="1900" dirty="0" smtClean="0"/>
              <a:t>El </a:t>
            </a:r>
            <a:r>
              <a:rPr lang="es-CL" sz="1900" dirty="0"/>
              <a:t>pórtico 9 (P9), que existe en ambos sentidos, ubicado entre Américo Vespucio y la Ruta 68 señala una distancia de 5 km hasta el final de la autopista, en la Ruta 68. El tramo de este pórtico corresponde a la extensión del proyecto original de la Costanera Norte y comienza en el kilómetro 30,41</a:t>
            </a:r>
            <a:r>
              <a:rPr lang="es-CL" sz="1900" dirty="0" smtClean="0"/>
              <a:t>.</a:t>
            </a:r>
            <a:endParaRPr lang="es-CL" altLang="es-CL" sz="1900" dirty="0"/>
          </a:p>
          <a:p>
            <a:pPr marL="285750" indent="-285750" algn="just">
              <a:lnSpc>
                <a:spcPct val="150000"/>
              </a:lnSpc>
              <a:spcBef>
                <a:spcPct val="50000"/>
              </a:spcBef>
              <a:buFont typeface="Arial" panose="020B0604020202020204" pitchFamily="34" charset="0"/>
              <a:buChar char="•"/>
            </a:pPr>
            <a:r>
              <a:rPr lang="es-CL" altLang="es-CL" sz="1900" dirty="0" smtClean="0"/>
              <a:t>Sin </a:t>
            </a:r>
            <a:r>
              <a:rPr lang="es-CL" altLang="es-CL" sz="1900" dirty="0"/>
              <a:t>embargo, la última señalética de distancia en la Costanera Norte señala 34,3 km, lo que significa que la longitud del último tramo, que va desde el kilómetro 30,41 al kilómetro 34,3, no es de 5 km, sino que de solo 3,89 km.</a:t>
            </a:r>
          </a:p>
        </p:txBody>
      </p:sp>
      <p:cxnSp>
        <p:nvCxnSpPr>
          <p:cNvPr id="8"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3079"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3080"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1570636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Resumen</a:t>
            </a:r>
            <a:endParaRPr lang="es-ES" altLang="es-CL" sz="3200" dirty="0">
              <a:solidFill>
                <a:schemeClr val="tx1">
                  <a:lumMod val="75000"/>
                  <a:lumOff val="25000"/>
                </a:schemeClr>
              </a:solidFill>
            </a:endParaRPr>
          </a:p>
        </p:txBody>
      </p:sp>
      <p:sp>
        <p:nvSpPr>
          <p:cNvPr id="3" name="Text Box 11"/>
          <p:cNvSpPr txBox="1">
            <a:spLocks noChangeArrowheads="1"/>
          </p:cNvSpPr>
          <p:nvPr/>
        </p:nvSpPr>
        <p:spPr bwMode="auto">
          <a:xfrm>
            <a:off x="156693" y="989842"/>
            <a:ext cx="8508520" cy="5591595"/>
          </a:xfrm>
          <a:prstGeom prst="rect">
            <a:avLst/>
          </a:prstGeom>
          <a:noFill/>
          <a:ln w="9525">
            <a:noFill/>
            <a:miter lim="800000"/>
            <a:headEnd/>
            <a:tailEnd/>
          </a:ln>
        </p:spPr>
        <p:txBody>
          <a:bodyPr wrap="square">
            <a:spAutoFit/>
          </a:bodyPr>
          <a:lstStyle/>
          <a:p>
            <a:pPr marL="285750" indent="-285750" algn="just">
              <a:lnSpc>
                <a:spcPct val="150000"/>
              </a:lnSpc>
              <a:spcBef>
                <a:spcPct val="50000"/>
              </a:spcBef>
              <a:buFont typeface="Arial" panose="020B0604020202020204" pitchFamily="34" charset="0"/>
              <a:buChar char="•"/>
            </a:pPr>
            <a:r>
              <a:rPr lang="es-CL" sz="1850" dirty="0" smtClean="0"/>
              <a:t>Esto </a:t>
            </a:r>
            <a:r>
              <a:rPr lang="es-CL" sz="1850" dirty="0"/>
              <a:t>implica que en el último pórtico (P9) se realiza un cobro extra de $77, lo que equivale a la distancia inexistente de 1,1 km. Dicho de otro modo, el pórtico que actualmente cobra $350, debería marcar realmente $</a:t>
            </a:r>
            <a:r>
              <a:rPr lang="es-CL" sz="1850" dirty="0" smtClean="0"/>
              <a:t>273.</a:t>
            </a:r>
            <a:endParaRPr lang="es-CL" sz="1850" dirty="0"/>
          </a:p>
          <a:p>
            <a:pPr marL="285750" indent="-285750" algn="just">
              <a:lnSpc>
                <a:spcPct val="150000"/>
              </a:lnSpc>
              <a:spcBef>
                <a:spcPct val="50000"/>
              </a:spcBef>
              <a:buFont typeface="Arial" panose="020B0604020202020204" pitchFamily="34" charset="0"/>
              <a:buChar char="•"/>
            </a:pPr>
            <a:r>
              <a:rPr lang="es-CL" sz="1850" dirty="0" smtClean="0"/>
              <a:t>En </a:t>
            </a:r>
            <a:r>
              <a:rPr lang="es-CL" sz="1850" dirty="0"/>
              <a:t>enero de 2018, según cifras de Costanera Norte, pasaron por el pórtico 9 un total de 727.200 vehículos, y cada uno de ellos pagó 1,1 Km de más, o lo que es igual, pagó $77 por una distancia inexistente</a:t>
            </a:r>
            <a:r>
              <a:rPr lang="es-CL" sz="1850" dirty="0" smtClean="0"/>
              <a:t>.</a:t>
            </a:r>
            <a:endParaRPr lang="es-CL" sz="1850" dirty="0"/>
          </a:p>
          <a:p>
            <a:pPr marL="285750" indent="-285750" algn="just">
              <a:lnSpc>
                <a:spcPct val="150000"/>
              </a:lnSpc>
              <a:spcBef>
                <a:spcPct val="50000"/>
              </a:spcBef>
              <a:buFont typeface="Arial" panose="020B0604020202020204" pitchFamily="34" charset="0"/>
              <a:buChar char="•"/>
            </a:pPr>
            <a:r>
              <a:rPr lang="es-CL" sz="1850" dirty="0" smtClean="0"/>
              <a:t>Si </a:t>
            </a:r>
            <a:r>
              <a:rPr lang="es-CL" sz="1850" dirty="0"/>
              <a:t>se multiplica $77 por la cantidad de vehículos que pasaron por ese pórtico sólo en enero de 2018, el cobro total por un kilómetro inexistente alcanza los $55.994.377</a:t>
            </a:r>
            <a:r>
              <a:rPr lang="es-CL" sz="1850" dirty="0" smtClean="0"/>
              <a:t>.</a:t>
            </a:r>
            <a:endParaRPr lang="es-CL" sz="1850" dirty="0"/>
          </a:p>
          <a:p>
            <a:pPr marL="285750" indent="-285750" algn="just">
              <a:lnSpc>
                <a:spcPct val="150000"/>
              </a:lnSpc>
              <a:spcBef>
                <a:spcPct val="50000"/>
              </a:spcBef>
              <a:buFont typeface="Arial" panose="020B0604020202020204" pitchFamily="34" charset="0"/>
              <a:buChar char="•"/>
            </a:pPr>
            <a:r>
              <a:rPr lang="es-CL" sz="1850" dirty="0" smtClean="0"/>
              <a:t>En </a:t>
            </a:r>
            <a:r>
              <a:rPr lang="es-CL" sz="1850" dirty="0"/>
              <a:t>los últimos 12 meses, Costanera Norte ha recibido en forma injustificada, producto del cobro de 1 kilómetro inexistente, alrededor de $ 670.000.000 (seiscientos setenta millones).</a:t>
            </a:r>
          </a:p>
        </p:txBody>
      </p:sp>
      <p:cxnSp>
        <p:nvCxnSpPr>
          <p:cNvPr id="4"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3180552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endParaRPr lang="es-ES" altLang="es-CL" sz="3200" strike="sngStrike" dirty="0">
              <a:solidFill>
                <a:srgbClr val="FF0000"/>
              </a:solidFill>
            </a:endParaRPr>
          </a:p>
        </p:txBody>
      </p:sp>
      <p:cxnSp>
        <p:nvCxnSpPr>
          <p:cNvPr id="3" name="2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5" name="Rectángulo 1"/>
          <p:cNvSpPr/>
          <p:nvPr/>
        </p:nvSpPr>
        <p:spPr>
          <a:xfrm>
            <a:off x="503186" y="1988840"/>
            <a:ext cx="8137628" cy="5262979"/>
          </a:xfrm>
          <a:prstGeom prst="rect">
            <a:avLst/>
          </a:prstGeom>
        </p:spPr>
        <p:txBody>
          <a:bodyPr wrap="square">
            <a:spAutoFit/>
          </a:bodyPr>
          <a:lstStyle/>
          <a:p>
            <a:pPr lvl="0" algn="ctr"/>
            <a:r>
              <a:rPr lang="es-ES" sz="4000" b="1" dirty="0" smtClean="0"/>
              <a:t>Muchas gracias</a:t>
            </a:r>
          </a:p>
          <a:p>
            <a:pPr lvl="0" algn="ctr"/>
            <a:endParaRPr lang="es-ES" sz="4000" b="1" dirty="0" smtClean="0"/>
          </a:p>
          <a:p>
            <a:pPr lvl="0" algn="ctr"/>
            <a:endParaRPr lang="es-ES" sz="1600" b="1" dirty="0"/>
          </a:p>
          <a:p>
            <a:pPr algn="ctr"/>
            <a:r>
              <a:rPr lang="es-CL" sz="1600" dirty="0"/>
              <a:t>Stefan </a:t>
            </a:r>
            <a:r>
              <a:rPr lang="es-CL" sz="1600" dirty="0" smtClean="0"/>
              <a:t>Larenas Riobó</a:t>
            </a:r>
            <a:endParaRPr lang="es-ES" sz="1600" dirty="0"/>
          </a:p>
          <a:p>
            <a:pPr algn="ctr"/>
            <a:r>
              <a:rPr lang="es-CL" sz="1600" dirty="0"/>
              <a:t>Presidente de ODECU</a:t>
            </a:r>
            <a:endParaRPr lang="es-ES" sz="1600" dirty="0"/>
          </a:p>
          <a:p>
            <a:pPr algn="ctr"/>
            <a:r>
              <a:rPr lang="es-CL" sz="1600" u="sng" dirty="0">
                <a:hlinkClick r:id="rId3"/>
              </a:rPr>
              <a:t>stefanl@odecu.cl</a:t>
            </a:r>
            <a:r>
              <a:rPr lang="es-CL" sz="1600" dirty="0"/>
              <a:t> </a:t>
            </a:r>
            <a:endParaRPr lang="es-ES" sz="1600" dirty="0"/>
          </a:p>
          <a:p>
            <a:pPr algn="ctr"/>
            <a:r>
              <a:rPr lang="es-CL" sz="1600" dirty="0"/>
              <a:t>+56 9 9318 </a:t>
            </a:r>
            <a:r>
              <a:rPr lang="es-CL" sz="1600" dirty="0" smtClean="0"/>
              <a:t>2304</a:t>
            </a:r>
          </a:p>
          <a:p>
            <a:pPr algn="ctr"/>
            <a:endParaRPr lang="es-CL" sz="1600" dirty="0"/>
          </a:p>
          <a:p>
            <a:pPr algn="ctr"/>
            <a:endParaRPr lang="es-CL" sz="1600" dirty="0" smtClean="0"/>
          </a:p>
          <a:p>
            <a:pPr algn="ctr"/>
            <a:endParaRPr lang="es-CL" sz="1600" dirty="0"/>
          </a:p>
          <a:p>
            <a:pPr algn="ctr"/>
            <a:endParaRPr lang="es-ES" sz="1600" dirty="0"/>
          </a:p>
          <a:p>
            <a:pPr algn="ctr"/>
            <a:r>
              <a:rPr lang="es-CL" sz="1600" dirty="0"/>
              <a:t> </a:t>
            </a:r>
            <a:endParaRPr lang="es-ES" sz="1600" dirty="0"/>
          </a:p>
          <a:p>
            <a:pPr algn="ctr"/>
            <a:r>
              <a:rPr lang="es-CL" sz="1600" dirty="0"/>
              <a:t>Carlos Montoya Ramos</a:t>
            </a:r>
            <a:endParaRPr lang="es-ES" sz="1600" dirty="0"/>
          </a:p>
          <a:p>
            <a:pPr algn="ctr"/>
            <a:r>
              <a:rPr lang="es-CL" sz="1600" dirty="0"/>
              <a:t>Encargado de Comunicaciones ODECU</a:t>
            </a:r>
            <a:endParaRPr lang="es-ES" sz="1600" dirty="0"/>
          </a:p>
          <a:p>
            <a:pPr algn="ctr"/>
            <a:r>
              <a:rPr lang="es-CL" sz="1600" u="sng" dirty="0">
                <a:hlinkClick r:id="rId4"/>
              </a:rPr>
              <a:t>carlos.montoya.ramos@gmail.com</a:t>
            </a:r>
            <a:endParaRPr lang="es-ES" sz="1600" dirty="0"/>
          </a:p>
          <a:p>
            <a:pPr algn="ctr"/>
            <a:r>
              <a:rPr lang="es-CL" sz="1600" dirty="0"/>
              <a:t>+56 9 7579 8763</a:t>
            </a:r>
            <a:endParaRPr lang="es-ES" sz="1600" dirty="0"/>
          </a:p>
          <a:p>
            <a:pPr lvl="0" algn="ctr"/>
            <a:endParaRPr lang="es-ES" sz="1600" dirty="0"/>
          </a:p>
          <a:p>
            <a:pPr marL="285750" lvl="0" indent="-285750" algn="just">
              <a:buFont typeface="Arial" pitchFamily="34" charset="0"/>
              <a:buChar char="•"/>
            </a:pPr>
            <a:endParaRPr lang="es-ES" sz="1600" dirty="0"/>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35096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Mapa Costanera Norte</a:t>
            </a:r>
            <a:endParaRPr lang="es-ES" altLang="es-CL" sz="3200" strike="sngStrike" dirty="0">
              <a:solidFill>
                <a:srgbClr val="FF0000"/>
              </a:solidFill>
            </a:endParaRPr>
          </a:p>
        </p:txBody>
      </p:sp>
      <p:cxnSp>
        <p:nvCxnSpPr>
          <p:cNvPr id="3"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pic>
        <p:nvPicPr>
          <p:cNvPr id="5" name="Imagen 4"/>
          <p:cNvPicPr>
            <a:picLocks noChangeAspect="1"/>
          </p:cNvPicPr>
          <p:nvPr/>
        </p:nvPicPr>
        <p:blipFill>
          <a:blip r:embed="rId3"/>
          <a:stretch>
            <a:fillRect/>
          </a:stretch>
        </p:blipFill>
        <p:spPr>
          <a:xfrm>
            <a:off x="885825" y="1268760"/>
            <a:ext cx="7372350" cy="5286375"/>
          </a:xfrm>
          <a:prstGeom prst="rect">
            <a:avLst/>
          </a:prstGeom>
        </p:spPr>
      </p:pic>
    </p:spTree>
    <p:extLst>
      <p:ext uri="{BB962C8B-B14F-4D97-AF65-F5344CB8AC3E}">
        <p14:creationId xmlns:p14="http://schemas.microsoft.com/office/powerpoint/2010/main" val="1121251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Segmento Poniente Eje Costanera</a:t>
            </a:r>
            <a:endParaRPr lang="es-ES" altLang="es-CL" sz="3200" dirty="0">
              <a:solidFill>
                <a:schemeClr val="tx1">
                  <a:lumMod val="75000"/>
                  <a:lumOff val="25000"/>
                </a:schemeClr>
              </a:solidFill>
            </a:endParaRPr>
          </a:p>
        </p:txBody>
      </p:sp>
      <p:cxnSp>
        <p:nvCxnSpPr>
          <p:cNvPr id="3"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4"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5"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195457"/>
            <a:ext cx="1555606" cy="600464"/>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975" y="1412776"/>
            <a:ext cx="5734050" cy="5105400"/>
          </a:xfrm>
          <a:prstGeom prst="rect">
            <a:avLst/>
          </a:prstGeom>
        </p:spPr>
      </p:pic>
    </p:spTree>
    <p:extLst>
      <p:ext uri="{BB962C8B-B14F-4D97-AF65-F5344CB8AC3E}">
        <p14:creationId xmlns:p14="http://schemas.microsoft.com/office/powerpoint/2010/main" val="19359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Costanera Norte</a:t>
            </a:r>
            <a:endParaRPr lang="es-ES" altLang="es-CL" sz="3200" dirty="0">
              <a:solidFill>
                <a:schemeClr val="tx1">
                  <a:lumMod val="75000"/>
                  <a:lumOff val="25000"/>
                </a:schemeClr>
              </a:solidFill>
            </a:endParaRPr>
          </a:p>
        </p:txBody>
      </p:sp>
      <p:sp>
        <p:nvSpPr>
          <p:cNvPr id="3" name="Text Box 11"/>
          <p:cNvSpPr txBox="1">
            <a:spLocks noChangeArrowheads="1"/>
          </p:cNvSpPr>
          <p:nvPr/>
        </p:nvSpPr>
        <p:spPr bwMode="auto">
          <a:xfrm>
            <a:off x="179826" y="1340768"/>
            <a:ext cx="8508520" cy="5262979"/>
          </a:xfrm>
          <a:prstGeom prst="rect">
            <a:avLst/>
          </a:prstGeom>
          <a:noFill/>
          <a:ln w="9525">
            <a:noFill/>
            <a:miter lim="800000"/>
            <a:headEnd/>
            <a:tailEnd/>
          </a:ln>
        </p:spPr>
        <p:txBody>
          <a:bodyPr wrap="square">
            <a:spAutoFit/>
          </a:bodyPr>
          <a:lstStyle/>
          <a:p>
            <a:pPr algn="just">
              <a:lnSpc>
                <a:spcPct val="150000"/>
              </a:lnSpc>
              <a:spcBef>
                <a:spcPct val="50000"/>
              </a:spcBef>
            </a:pPr>
            <a:r>
              <a:rPr lang="es-CL" sz="2400" dirty="0"/>
              <a:t>El proyecto inicial de la Costanera Norte tenía una longitud de 30,41 kilómetros, esto es, entre el Puente La </a:t>
            </a:r>
            <a:r>
              <a:rPr lang="es-CL" sz="2400" dirty="0" smtClean="0"/>
              <a:t>Dehesa y Américo </a:t>
            </a:r>
            <a:r>
              <a:rPr lang="es-CL" sz="2400" dirty="0"/>
              <a:t>Vespucio Poniente. </a:t>
            </a:r>
            <a:endParaRPr lang="es-CL" sz="2400" dirty="0" smtClean="0"/>
          </a:p>
          <a:p>
            <a:pPr algn="just">
              <a:lnSpc>
                <a:spcPct val="150000"/>
              </a:lnSpc>
              <a:spcBef>
                <a:spcPct val="50000"/>
              </a:spcBef>
            </a:pPr>
            <a:r>
              <a:rPr lang="es-CL" sz="2400" dirty="0" smtClean="0"/>
              <a:t>Sin </a:t>
            </a:r>
            <a:r>
              <a:rPr lang="es-CL" sz="2400" dirty="0"/>
              <a:t>embargo, según la Circular Aclaratoria N°4 del Ministerio de Obras Públicas, con fecha 18 de octubre de 1999, se agregó un tramo al sector poniente de la Costanera Norte</a:t>
            </a:r>
            <a:r>
              <a:rPr lang="es-CL" sz="2400" dirty="0" smtClean="0"/>
              <a:t>, que va desde Américo </a:t>
            </a:r>
            <a:r>
              <a:rPr lang="es-CL" sz="2400" dirty="0"/>
              <a:t>Vespucio Poniente a</a:t>
            </a:r>
            <a:r>
              <a:rPr lang="es-CL" sz="2400" dirty="0" smtClean="0"/>
              <a:t> </a:t>
            </a:r>
            <a:r>
              <a:rPr lang="es-CL" sz="2400" dirty="0"/>
              <a:t>la Ruta 68, </a:t>
            </a:r>
            <a:r>
              <a:rPr lang="es-CL" sz="2400" b="1" dirty="0"/>
              <a:t>dando como término a la autopista en el kilómetro </a:t>
            </a:r>
            <a:r>
              <a:rPr lang="es-CL" sz="2400" b="1" dirty="0" smtClean="0"/>
              <a:t>34,3 </a:t>
            </a:r>
            <a:r>
              <a:rPr lang="es-CL" sz="2400" b="1" dirty="0"/>
              <a:t>tal como muestra la fotografía</a:t>
            </a:r>
            <a:r>
              <a:rPr lang="es-CL" sz="2400" dirty="0"/>
              <a:t>.</a:t>
            </a:r>
          </a:p>
        </p:txBody>
      </p:sp>
      <p:cxnSp>
        <p:nvCxnSpPr>
          <p:cNvPr id="4"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3022888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smtClean="0">
                <a:solidFill>
                  <a:schemeClr val="tx1">
                    <a:lumMod val="75000"/>
                    <a:lumOff val="25000"/>
                  </a:schemeClr>
                </a:solidFill>
              </a:rPr>
              <a:t>Imágenes Tramo Final Costanera Norte</a:t>
            </a:r>
            <a:endParaRPr lang="es-ES" altLang="es-CL" sz="3200" dirty="0">
              <a:solidFill>
                <a:schemeClr val="tx1">
                  <a:lumMod val="75000"/>
                  <a:lumOff val="25000"/>
                </a:schemeClr>
              </a:solidFill>
            </a:endParaRPr>
          </a:p>
        </p:txBody>
      </p:sp>
      <p:cxnSp>
        <p:nvCxnSpPr>
          <p:cNvPr id="3"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4"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5"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195457"/>
            <a:ext cx="1555606" cy="600464"/>
          </a:xfrm>
          <a:prstGeom prst="rect">
            <a:avLst/>
          </a:prstGeom>
        </p:spPr>
      </p:pic>
      <p:pic>
        <p:nvPicPr>
          <p:cNvPr id="8" name="Imagen 7"/>
          <p:cNvPicPr/>
          <p:nvPr/>
        </p:nvPicPr>
        <p:blipFill>
          <a:blip r:embed="rId3" cstate="print">
            <a:extLst>
              <a:ext uri="{28A0092B-C50C-407E-A947-70E740481C1C}">
                <a14:useLocalDpi xmlns:a14="http://schemas.microsoft.com/office/drawing/2010/main" val="0"/>
              </a:ext>
            </a:extLst>
          </a:blip>
          <a:stretch>
            <a:fillRect/>
          </a:stretch>
        </p:blipFill>
        <p:spPr>
          <a:xfrm>
            <a:off x="155140" y="1124744"/>
            <a:ext cx="5136940" cy="4104456"/>
          </a:xfrm>
          <a:prstGeom prst="rect">
            <a:avLst/>
          </a:prstGeom>
          <a:effectLst>
            <a:softEdge rad="0"/>
          </a:effectLst>
        </p:spPr>
      </p:pic>
      <p:pic>
        <p:nvPicPr>
          <p:cNvPr id="9" name="Imagen 8"/>
          <p:cNvPicPr/>
          <p:nvPr/>
        </p:nvPicPr>
        <p:blipFill>
          <a:blip r:embed="rId4"/>
          <a:stretch>
            <a:fillRect/>
          </a:stretch>
        </p:blipFill>
        <p:spPr>
          <a:xfrm>
            <a:off x="5436096" y="4509120"/>
            <a:ext cx="3267075" cy="2133600"/>
          </a:xfrm>
          <a:prstGeom prst="rect">
            <a:avLst/>
          </a:prstGeom>
        </p:spPr>
      </p:pic>
    </p:spTree>
    <p:extLst>
      <p:ext uri="{BB962C8B-B14F-4D97-AF65-F5344CB8AC3E}">
        <p14:creationId xmlns:p14="http://schemas.microsoft.com/office/powerpoint/2010/main" val="3946078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Costanera Norte</a:t>
            </a:r>
            <a:endParaRPr lang="es-ES" altLang="es-CL" sz="3200" dirty="0">
              <a:solidFill>
                <a:schemeClr val="tx1">
                  <a:lumMod val="75000"/>
                  <a:lumOff val="25000"/>
                </a:schemeClr>
              </a:solidFill>
            </a:endParaRPr>
          </a:p>
        </p:txBody>
      </p:sp>
      <p:sp>
        <p:nvSpPr>
          <p:cNvPr id="3" name="Text Box 11"/>
          <p:cNvSpPr txBox="1">
            <a:spLocks noChangeArrowheads="1"/>
          </p:cNvSpPr>
          <p:nvPr/>
        </p:nvSpPr>
        <p:spPr bwMode="auto">
          <a:xfrm>
            <a:off x="168394" y="1103525"/>
            <a:ext cx="8508520" cy="5755422"/>
          </a:xfrm>
          <a:prstGeom prst="rect">
            <a:avLst/>
          </a:prstGeom>
          <a:noFill/>
          <a:ln w="9525">
            <a:noFill/>
            <a:miter lim="800000"/>
            <a:headEnd/>
            <a:tailEnd/>
          </a:ln>
        </p:spPr>
        <p:txBody>
          <a:bodyPr wrap="square">
            <a:spAutoFit/>
          </a:bodyPr>
          <a:lstStyle/>
          <a:p>
            <a:pPr marL="285750" indent="-285750" algn="just">
              <a:lnSpc>
                <a:spcPct val="150000"/>
              </a:lnSpc>
              <a:spcBef>
                <a:spcPct val="50000"/>
              </a:spcBef>
              <a:buFont typeface="Arial" panose="020B0604020202020204" pitchFamily="34" charset="0"/>
              <a:buChar char="•"/>
            </a:pPr>
            <a:r>
              <a:rPr lang="es-CL" sz="2200" dirty="0"/>
              <a:t>Esto significa entonces que entre </a:t>
            </a:r>
            <a:r>
              <a:rPr lang="es-CL" sz="2200" dirty="0" smtClean="0"/>
              <a:t>el término original de la Costanera Norte, ubicado en el cruce bajo nivel de ésta, con la </a:t>
            </a:r>
            <a:r>
              <a:rPr lang="es-CL" sz="2200" dirty="0"/>
              <a:t>A</a:t>
            </a:r>
            <a:r>
              <a:rPr lang="es-CL" sz="2200" dirty="0" smtClean="0"/>
              <a:t>utopista Vespucio Norte </a:t>
            </a:r>
            <a:r>
              <a:rPr lang="es-CL" sz="2200" dirty="0"/>
              <a:t>y </a:t>
            </a:r>
            <a:r>
              <a:rPr lang="es-CL" sz="2200" dirty="0" smtClean="0"/>
              <a:t>el término actual en la Ruta 68, </a:t>
            </a:r>
            <a:r>
              <a:rPr lang="es-CL" sz="2200" b="1" dirty="0"/>
              <a:t>existe una distancia de 3,89 kilómetros (34,3 km menos 30,41 km da como resultado 3,89 km</a:t>
            </a:r>
            <a:r>
              <a:rPr lang="es-CL" sz="2200" b="1" dirty="0" smtClean="0"/>
              <a:t>)</a:t>
            </a:r>
          </a:p>
          <a:p>
            <a:pPr algn="ctr">
              <a:lnSpc>
                <a:spcPct val="150000"/>
              </a:lnSpc>
              <a:spcBef>
                <a:spcPct val="50000"/>
              </a:spcBef>
            </a:pPr>
            <a:r>
              <a:rPr lang="es-CL" sz="3000" b="1" dirty="0" smtClean="0">
                <a:solidFill>
                  <a:srgbClr val="FF0000"/>
                </a:solidFill>
              </a:rPr>
              <a:t>34,3 km – 30,41 Km = 3,89 Km </a:t>
            </a:r>
            <a:endParaRPr lang="es-CL" sz="3000" b="1" dirty="0">
              <a:solidFill>
                <a:srgbClr val="FF0000"/>
              </a:solidFill>
            </a:endParaRPr>
          </a:p>
          <a:p>
            <a:pPr marL="285750" indent="-285750" algn="just">
              <a:lnSpc>
                <a:spcPct val="150000"/>
              </a:lnSpc>
              <a:spcBef>
                <a:spcPct val="50000"/>
              </a:spcBef>
              <a:buFont typeface="Arial" panose="020B0604020202020204" pitchFamily="34" charset="0"/>
              <a:buChar char="•"/>
            </a:pPr>
            <a:r>
              <a:rPr lang="es-CL" sz="2200" dirty="0"/>
              <a:t>Sin embargo, el último pórtico de la autopista al poniente, el P9, que corresponde al tramo Américo Vespucio </a:t>
            </a:r>
            <a:r>
              <a:rPr lang="es-CL" sz="2200" dirty="0" smtClean="0"/>
              <a:t>Norte </a:t>
            </a:r>
            <a:r>
              <a:rPr lang="es-CL" sz="2200" dirty="0"/>
              <a:t>- Ruta 68, </a:t>
            </a:r>
            <a:r>
              <a:rPr lang="es-CL" sz="2200" b="1" dirty="0"/>
              <a:t>señala una distancia de 5 km, tal como lo muestra la fotografía.</a:t>
            </a:r>
          </a:p>
        </p:txBody>
      </p:sp>
      <p:cxnSp>
        <p:nvCxnSpPr>
          <p:cNvPr id="4"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3036257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smtClean="0">
                <a:solidFill>
                  <a:schemeClr val="tx1">
                    <a:lumMod val="75000"/>
                    <a:lumOff val="25000"/>
                  </a:schemeClr>
                </a:solidFill>
              </a:rPr>
              <a:t>Imágenes Pórtico 9</a:t>
            </a:r>
            <a:endParaRPr lang="es-ES" altLang="es-CL" sz="3200" dirty="0">
              <a:solidFill>
                <a:schemeClr val="tx1">
                  <a:lumMod val="75000"/>
                  <a:lumOff val="25000"/>
                </a:schemeClr>
              </a:solidFill>
            </a:endParaRPr>
          </a:p>
        </p:txBody>
      </p:sp>
      <p:cxnSp>
        <p:nvCxnSpPr>
          <p:cNvPr id="3"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4"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5"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195457"/>
            <a:ext cx="1555606" cy="600464"/>
          </a:xfrm>
          <a:prstGeom prst="rect">
            <a:avLst/>
          </a:prstGeom>
        </p:spPr>
      </p:pic>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291034" y="1052736"/>
            <a:ext cx="4857030" cy="3672408"/>
          </a:xfrm>
          <a:prstGeom prst="rect">
            <a:avLst/>
          </a:prstGeom>
        </p:spPr>
      </p:pic>
      <p:pic>
        <p:nvPicPr>
          <p:cNvPr id="10" name="Imagen 9"/>
          <p:cNvPicPr/>
          <p:nvPr/>
        </p:nvPicPr>
        <p:blipFill>
          <a:blip r:embed="rId4"/>
          <a:stretch>
            <a:fillRect/>
          </a:stretch>
        </p:blipFill>
        <p:spPr>
          <a:xfrm>
            <a:off x="5436096" y="4509120"/>
            <a:ext cx="3147695" cy="1908810"/>
          </a:xfrm>
          <a:prstGeom prst="rect">
            <a:avLst/>
          </a:prstGeom>
        </p:spPr>
      </p:pic>
    </p:spTree>
    <p:extLst>
      <p:ext uri="{BB962C8B-B14F-4D97-AF65-F5344CB8AC3E}">
        <p14:creationId xmlns:p14="http://schemas.microsoft.com/office/powerpoint/2010/main" val="3833167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a:t>	</a:t>
            </a:r>
            <a:r>
              <a:rPr lang="es-ES" altLang="es-CL" sz="3200" dirty="0" smtClean="0">
                <a:solidFill>
                  <a:schemeClr val="tx1">
                    <a:lumMod val="75000"/>
                    <a:lumOff val="25000"/>
                  </a:schemeClr>
                </a:solidFill>
              </a:rPr>
              <a:t>Costanera Norte</a:t>
            </a:r>
            <a:endParaRPr lang="es-ES" altLang="es-CL" sz="3200" dirty="0">
              <a:solidFill>
                <a:schemeClr val="tx1">
                  <a:lumMod val="75000"/>
                  <a:lumOff val="25000"/>
                </a:schemeClr>
              </a:solidFill>
            </a:endParaRPr>
          </a:p>
        </p:txBody>
      </p:sp>
      <p:sp>
        <p:nvSpPr>
          <p:cNvPr id="3" name="Text Box 11"/>
          <p:cNvSpPr txBox="1">
            <a:spLocks noChangeArrowheads="1"/>
          </p:cNvSpPr>
          <p:nvPr/>
        </p:nvSpPr>
        <p:spPr bwMode="auto">
          <a:xfrm>
            <a:off x="157998" y="1916832"/>
            <a:ext cx="8508520" cy="3348481"/>
          </a:xfrm>
          <a:prstGeom prst="rect">
            <a:avLst/>
          </a:prstGeom>
          <a:noFill/>
          <a:ln w="9525">
            <a:noFill/>
            <a:miter lim="800000"/>
            <a:headEnd/>
            <a:tailEnd/>
          </a:ln>
        </p:spPr>
        <p:txBody>
          <a:bodyPr wrap="square">
            <a:spAutoFit/>
          </a:bodyPr>
          <a:lstStyle/>
          <a:p>
            <a:pPr marL="285750" indent="-285750" algn="just">
              <a:lnSpc>
                <a:spcPct val="150000"/>
              </a:lnSpc>
              <a:spcBef>
                <a:spcPct val="50000"/>
              </a:spcBef>
              <a:buFont typeface="Arial" panose="020B0604020202020204" pitchFamily="34" charset="0"/>
              <a:buChar char="•"/>
            </a:pPr>
            <a:r>
              <a:rPr lang="es-CL" sz="2400" dirty="0"/>
              <a:t>En consecuencia, tan solo considerando la señalética en ruta de la misma Costanera Norte, existe una diferencia real de 1,1 kilómetros, o lo que es igual, </a:t>
            </a:r>
            <a:r>
              <a:rPr lang="es-CL" sz="2400" b="1" dirty="0"/>
              <a:t>mientras la distancia señalada por la concesionaria, para realizar el cobro, es de 5 kilómetros, la distancia real es de solo 3,89 kilómetros.</a:t>
            </a:r>
          </a:p>
        </p:txBody>
      </p:sp>
      <p:cxnSp>
        <p:nvCxnSpPr>
          <p:cNvPr id="4"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5"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6"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90302"/>
            <a:ext cx="1555606" cy="600464"/>
          </a:xfrm>
          <a:prstGeom prst="rect">
            <a:avLst/>
          </a:prstGeom>
        </p:spPr>
      </p:pic>
    </p:spTree>
    <p:extLst>
      <p:ext uri="{BB962C8B-B14F-4D97-AF65-F5344CB8AC3E}">
        <p14:creationId xmlns:p14="http://schemas.microsoft.com/office/powerpoint/2010/main" val="435642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26988"/>
            <a:ext cx="9144000" cy="865188"/>
          </a:xfrm>
          <a:prstGeom prst="roundRect">
            <a:avLst>
              <a:gd name="adj" fmla="val 0"/>
            </a:avLst>
          </a:prstGeom>
          <a:noFill/>
          <a:ln w="9525" algn="ctr">
            <a:noFill/>
            <a:round/>
            <a:headEnd/>
            <a:tailEnd/>
          </a:ln>
        </p:spPr>
        <p:txBody>
          <a:bodyPr wrap="none" anchor="ctr"/>
          <a:lstStyle/>
          <a:p>
            <a:r>
              <a:rPr lang="es-ES" altLang="es-CL" sz="3200" dirty="0" smtClean="0">
                <a:solidFill>
                  <a:schemeClr val="tx1">
                    <a:lumMod val="75000"/>
                    <a:lumOff val="25000"/>
                  </a:schemeClr>
                </a:solidFill>
              </a:rPr>
              <a:t>Detalle Tarifas, Pórticos y Tramos</a:t>
            </a:r>
            <a:endParaRPr lang="es-ES" altLang="es-CL" sz="3200" dirty="0">
              <a:solidFill>
                <a:schemeClr val="tx1">
                  <a:lumMod val="75000"/>
                  <a:lumOff val="25000"/>
                </a:schemeClr>
              </a:solidFill>
            </a:endParaRPr>
          </a:p>
        </p:txBody>
      </p:sp>
      <p:cxnSp>
        <p:nvCxnSpPr>
          <p:cNvPr id="3" name="7 Conector recto"/>
          <p:cNvCxnSpPr/>
          <p:nvPr/>
        </p:nvCxnSpPr>
        <p:spPr>
          <a:xfrm>
            <a:off x="0" y="857250"/>
            <a:ext cx="8143875" cy="0"/>
          </a:xfrm>
          <a:prstGeom prst="line">
            <a:avLst/>
          </a:prstGeom>
          <a:ln w="34925">
            <a:solidFill>
              <a:srgbClr val="5BA3A2"/>
            </a:solidFill>
          </a:ln>
        </p:spPr>
        <p:style>
          <a:lnRef idx="1">
            <a:schemeClr val="accent1"/>
          </a:lnRef>
          <a:fillRef idx="0">
            <a:schemeClr val="accent1"/>
          </a:fillRef>
          <a:effectRef idx="0">
            <a:schemeClr val="accent1"/>
          </a:effectRef>
          <a:fontRef idx="minor">
            <a:schemeClr val="tx1"/>
          </a:fontRef>
        </p:style>
      </p:cxnSp>
      <p:sp>
        <p:nvSpPr>
          <p:cNvPr id="4" name="AutoShape 9"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sp>
        <p:nvSpPr>
          <p:cNvPr id="5" name="AutoShape 11" descr="data:image/jpeg;base64,/9j/4AAQSkZJRgABAQAAAQABAAD/2wCEAAkGBxQSEhQUEhQUFBQVFxgXGBUYGBcVFxgYFhcXFxUVFRUYHCghGBolHRcXITEhJSkrLi4uFx8zODMsNygtMCsBCgoKDg0OGxAQGywmHyYsLCwyNCwwLC8sLzQvNCwsLCwsMCwvLCwsLDQsLC8sLCwsLCwsLDUsLCwsLywsLTQsLP/AABEIAMIBAwMBIgACEQEDEQH/xAAbAAABBQEBAAAAAAAAAAAAAAAAAgMEBQYBB//EADwQAAEDAgQDBgMGBgICAwAAAAEAAhEDIQQFEjFBUWEGEyJxgaEykbEUQlLB0fAHIzNi4fEVckOSFqLC/8QAGgEBAAMBAQEAAAAAAAAAAAAAAAECAwQFBv/EADARAAIBAwMCAgoBBQAAAAAAAAABAgMRIQQSMRNBIlEFFDJhcYGRodHwwSNCseHx/9oADAMBAAIRAxEAPwD25CEIAQhcLoQHUJp1ceabOIPJBckoUM1jzSDW6lTYi5PQoAxHVd+1dVBJOQoP2rqutxXVG0ssE1CjNxN4kSnO+5hUjOMuGS4tcjqE2K4Sw4FXIOoQhACEIQAhCEAIQhACEIQAhCEAIQhACEIQAhCEALhKCkFAcc8ppy69ySxpdc2H1UkCC/kkuY7jA8zCg5pm4pCGw36rJ5hn4nxPJJ8/os5VEi8acpZSNnUe0b1WD3TDnsP/AJm/IrCjGVH/AAU3u6kafqnRhsUbikPV91Xq3L9CXc2fcT8NVh9YTdbDVW3gkcxf6LG/a6tM/wA2jUb1A1D2Vtleeg/BU9J+oKlTTKypyiWXflFetdsVIPEATv8ART6GLZV/qNAd+MWKMfgw0Bx8Qt4uvDZcPpDqbPD7Pc6NLs3Z5I7KDonWZHGN+iS3NHCGk3mDYyk1sY/T8Ddx9736KKM1JdoIYHgSHEagR5rw3KN/C2vqegoN+0ky/pVA4DcHyiUOcW/qFVCtU3Ba1k/EPeylHFFlz4mc7XHku+l6QnTS35Xn/JyT0t3gn0sWfNS2VuYhY/Nc50GKe0b+aMt7RmQHmfS/VaS9NR37VHHmF6Pnt3G0B5LocoWFxQeJBsdvJSC8r0aOrhUVzilTcXYfQmqdUHb5J1dRQEIQgBCEIAQhCAEIQgBCEIAQhCA4SmnlOOUXF4llMS9zWjmTCNpK7IZzTJAXc0raKZIidgNpKXReDBBB291UdsMT3bKb5IaHGbTuLKs5WjdGlGO6aRW/ZybuPjP3rW6XT2LotMOeASNrceQHBVbs5ougOdpJuDMeRgqyZUhrS5wOoS122oC08pXLFrg9OUWrNkXMHPYwvs1oEnTBdCYws1WNc2pWbqkw7w24EGIMp7HZqxgPeEBsHfiqFvaNurwPkxs1jh+ZCzm7S5NqcHKPGfMvIqtMd4fN0OB+kJNfLmVf6jA1/B7bHzCdyjM6NQkVabvhgGJMneANvNTg4NGxPIcVrHKMKl07WKfDUquHcQ4mpTOzou3o6PqtbgXiswscBpcItb181Hy6lqJL40t+Kdul1Ly+m1peQQGydPKOi2Vtvi4OGqrSxyYXH43u9dKpBcwlk3DiBsVMyl+oMAY1w4Ay63Eatlfuyyj3r6rgHue6btkARAA/VShVLbCC3awmOmkBfMulGM3Z4zx5drnpPU3jZIr8JhS3whoDL+Ex7ApvFVBRu6k/Sblwu0dbbBWlbEtaYJM26b7RMT6JygTFyT0iDHI9VpsV9qeflj99xj1WstHlnaLGg13PFmm4jjZV9DHgvH4Z35LXfxAyRjKf2imyACO9AuIdbXpGxBiY4EngvPHQ0kjbh1WU6OfEepQqRnDBvMjzp7CRqaQ3aeIngf1W1yvH960G3XovKclyrE1gXU6Z08yQwT0Ljf0WqyjA4qmZcW0o31PH0bNlnCdSjJW4MtRRpTTykzaVJ3F07QxXNQ/tQJAMT5wevokhw3DhfrP0Xv6fWwttkzxalGXKRdMeDsuqrp1iFOo4gHzXoJpq6OceQhCkAhCEAIQhACEIQAhCEBme0PaYUpp0vE8buEQ3p1KyuCxtTEVWsrPDzBgEwBJEgRvIA+Sn9pMtNFzjIIcJFtpOyx2JqFha4SCNjxkEwvl6usrVKzhUWE+Ec0pO+SZju0NalVf3TiPuwNobaCOdltcBj2Zhg3UcQHU3PbplwILXD4XtneDBXnlTGUjLqpLKhcXhwFpG4j3VnmGdv7ttSmZbvI5LppaiWnspZjImFRwdxvOME/AOP2ika7H/APmPwHgC1w+ExaDCVTrBtIdyw4nDOmaYJ7yiZ2HG+8iVdZL2qq/ZxVqNDqJcWE/EJHBzTwMpYZl1UhzWdy/fVRcaZB/6fD7L0JQ7xZ7lHXRlFKa+n47fFGfdTa8NbSxFSk0T/LrUnG53BfEkeasMHkjoE1GG8kspvBcOVyAArV2AYf6ePrN/7sY8/NsKHXyEOJL8yqEHcCmR/wDuFXK7fdfk36tN/wB1vk3/AATcJRp0r+FoG5JE/wCEzj+1NFlmu1HgGiZ4QDIEquOQZewzUrYiseRcym3/AOon3UjD59hMNbC0KTHfj+N//u6SqSrqOG0vhlkeBu6UpfZfkscso4qpTJrTRoaiYMsqVQYhpZJ0ttv57q//AOQDRAbIEXGw6LHYTO6tarLncDAM7/lxXKmZuhzSbkz+X5BeVrtVNSUYXWC8KHVy7c9jZNzVjtpHpbjaw/JOuqNcOTYFmmD6zEDyWHwebOphrQY8QJ5mTtCl4vNHOnkOEe5jdcfrVRK0s/v72EtF4vCa+n3fL4bXu4RvfeLpjG4s0hqMFg+9MbmIPNZ0Ypwb4bjczsZFrc/NNUc/cy5uCASOEH25/JT6y2rWt8P3JT1V3ve5ozWFQFpILKjSHCZMEQfYrLVMdQwj3UWUWMLYbOkEkbgucbmZ91a4TNWVIEAc4sfYdF552wxR+21mkzBbxmxY0jbbfZbxvUjaLNaFOKk1JGtzHOCNLw9rxNwDBEf2kCyqa2cOc4mZmefXZZqjidQLfX/CkYasYAdcDb/aylQjz3OleE0P/IuhpJNoG/D9U9h8yNN0VAdJMjyN1QtdNtjJ8oUutU1Na0x4Z4XuqdOPcOXY2uFzXXSd3YAIDiJJN9xAPqEvK8+loD7uHLiOdysx2dxrmVAAJB4fmpeFDdTjsATA9bAKy11fTwWyXytg8P0pTVOalHub/L8xbUFjI9x5qwBXnDcZ3DKhuS6AL2mbq87K9oe8d3TuUtPluCve0vpSFXZGSzJfc8+M/M1iEAoXqmgIQhACEIQAhCEBj+0+KHeQYIHDpZYPNKY1FoMjeeXorrFFjSXlw8QmCZIlZvF4kFxPORK+dq011nVeG+xzPLK7HUZYRIkX+qoaWaVQG0aLXOF/CAXOceNheFpsHhnVajabfvRfpxNt4C9L7P5PRwgcykwGTqc4xqM7kkjbpsphqIQVmrnTR0zmr9jznKMmzKpQNOm3u2PIeG1SGNBm5O5ExtCu8B2DxLrVXMoxu4O7xh6tFjHnC9EFRp5WtIFrJNbG6bRJid4+Y/forevNLtY646dL2Sho9hqIZBq1STs/WG+UN0wqPNOwOJa1zqWJFQjZhaWSOI16iJHy8lssXi6rRI0gb3MEjkQ7ZJp58PvfDMTaLibAmSFktWl7X3RuqVS14nlmadm8Thw19cEsPEEEA8nRt9OqiYfDiRpBBJgQDc8ABxXrWIzGnUGktD2vs5pMzJ2iOfFRMHlDKbnPpUNNhvOqLfccbXHJcsq6llP6HbTqbY2migyvJnU4fWcW22sCCbX9FUZ27u6moElvOItPHktvmDzIDjpkbEXPCFi8/wAW0OeweNtt+EE2gAWWKm5ytI2pPuu/0I2HxAqEEQYInpxuFaUHF0G5uZB5A2jh/teeVqr6by6l4T0uInYjipuC7UvAh4h34m/SOC6Z6KTV4Dq2eT0GtVIHnE77b3VVVADiRJBmYMgHhuqnLs+diT3TGl1XgALBo+892wHM+W8qzr4GrSLjUAMmDpJLTv4jq2N/ZYeryp4mXjJS4YzSzPug97gWsbueIAMiOfKOqyGPzY4is+q+xcRHOAA1s9YAlbpnZB2OaG1KrqVMbBsS48CQ7do5KBnP8NXUaZdSqOdH4gB6EDbzXdpo04w3PlnPUqeOxnKDx7K0wztgfNZ8tdSdoeII/cjmFZUMWLJVp+ReErl3SvKWSTykD59Fe5RlFKmwPry9xAc2m0kABwFnHfVxiysMLi8PREMp0wQNyNRjfd0nivPlKKeWWTb9lFJ2fP8AOYNpt6lOYzBup1Xg1P5bbyIkzw6GVfjOqBmWMaQB9wH0jhxThGHqt7x9Km8EgbnVyu2d1rTVLmWfkcOtoSrJXVjFYnGl72MBtIgTKusG0NcHAkEbQYj5Kww2W4DvLUQJiHa3+HyE7qNm2Rd011ajV1MF9JEaG8XEi7gPL5qlSKrS/pytb5fT/R5VfR1oWdsGyyLOW1YYDqIsTxBHMcrbq9CyHY/KGUh3oqCo57RcfDBvb2WtYV9Xpup011OTOIpCELcsCEIQAhCEB4lnvZysKjqgfpoyRrAD5O4ESOE7kbLN4qoaToLtbTcP06fRwmxHmvXKLW1GVKZbLSbtPI8jztPSJWFzrIa9KsWMYarDcOlolnw3JIDXjkeS+es5JTqJJPn3P4mDSJHYOs0PqO4+EcrGePmvQH1yBq8AEXLpJHIG37lYHsbhm0e9e+WeItG+7GyPCbgySD19VqcLnbLNgkD53m64dR4JNXwe3pqbdJWRMql7nyS4CILi3TO8aWzebfJVONzUs8DHAj8RiwB4AbzfdSMZigG2faTyH/tPHoFkcXmQbIaQB7g3v7rK1+DspxvyWBzYtAN+Ikk7RFwP1Kap1qlZ4pMBJJEgSQ0xBc4xYDmm8iyw4gh9UEUBubgvI+6wjhO5/PbUUcTSotLaLG022kNmXEWGp1y4+apUnCGHz5fk3c2n4Vd/YscuwtPDMsdT4hz+PkOQ/S6U7NmgzHG/M+pWdzHNYBkxIkfOFXYbEF5JBsTEzt1EcbLnSq1He9kjD1eL8VTLNNmTW4qkWDwuiWEGwdwt+/08xzF1SnULKgLXN3BB/d+a3gxOkwN+Xy257+yaz/DDE4ZzXAa2gFj4Etg7EzOn29lvpqrjLbUXzLpbF4eDzbE1ZdOx4Ktdhy9wDRqc4wANySbD1KexTHMeWvsR6yDsQeRV92AqU/tX8z4gx3d7/HYW6wTuvaUunHcjOVng33ZPJmYSk1oa3vHAd5UA8Tjc+IjgLgeiunV6PwkTqIgG997dbSo1fFtDDpJmBP5BZrG4w6rcON14zqylU3XLQobvcbM0iDDHNgmSI57EevNdxDJaZIBiACYbfbadJ+e6qMtxge3S4uki5BEAjaf7hupNLGMYYdH/AFnUDNgZ2IsRFtl0KeLswdOSdjA9qMjDy5sd29pkcQNzDSR8JuQEvs/2YbQZ32JdqqiC2l9xjpsXuPxnYxEDqtj2kx2H7s6wDDSWAzMgnqJAMHc8V56M6LqbtRMyZHCQtnUm42g7o2px3Zlg0Jz9wJbIINzIn1k/knWFlQt3p6iQHadTTYS0XHnc2t6ZGjiNr33/AGVpstxIqACo4xEHS4NJ+6Nxc7e6y2bMM0l7heLoVXkuDu8I1NqBpa0MIkeMk7WN7zzVfQxulx0x4tgRMX/Edrcd/JXznfZywsBax+oklp8RG8DTAEFtuZ4xZynjGn+jqmIhok6RtEDgrNRZnukl7ivwFJzn7QGHiJvNmkWkmRcniFZ5JmLu8NKoJbJGggGx3BIN/KFHY2q+W+MEAGYEkA2aWk+OI23n5J2g1rAKjdTXatL5+6fxRvvMj+6OCzatlYZZy3Jp5J2TY6lhC+m8PY5jocS4d2W7tc0cDpIlbjDVg4AtIIIkEbEHYhYHN6VGu0vru7trLB4ElwEGCwm95FlrchxjatNrqcaAABcEgjgQNoX0OirKUUlZeS/yfOTg6dRxLlC40rq7yQQhCAFxdQgPPMbT3glroIBFjfcSsvh89qUqwpVGh2owHCxPKeBW+zbAaTa9pWD7T0CL6Rq4Hl1HVeLrtHCV21dGElkr8Tnhc+fhkzHrHrsClfbi1sg3478dvPgsoKbi8anaSDtYw2B4iQbb+yk4ys5jR95u8tmPW0hYS00cJHs6fVRUVG5Z4nNHGZP78lVVsbM3v++Cp35jJUvs9/NxDRNmHWeukggepWq0qgnJnStRd2R6tiMToYymLNaA1sWFrSOSgvrESbSfyPAqNiK+oDhe82Hom3ViLC144nleV4ap9/M699lZHMU4ug8+EbKdhqWhgHn+/wA1Ea8WUqk6J1Te3vEfKyvJYsZuVyS6rqgzHI3vyATbsUREHeY6RzjiotUnc7T+k7+qa7yxdtfY7nhb5eyp07llIq+0WEbVpuIgVG+LVBvEnSqz+H1Zgr1Hu3bTOnkNRAc6YsYgT/cVd4okAHisnmGE7lwq4fW5xcQ6mDqLg7drQBJvfj7L09K99N0m+eDKsrNTXzPQX5trJbIEcOJi3PeAo2I11XinSY57zIIaAY8yRAF9zAVz2c7G0WUmPxQc+t8ZaXFrGgzDCB8UTJ5notdRZToNAo0g1p/A3iLXIH1XJ0qcZYfBL1VsRRkcL2UxQue5Hk83gcDp3Sahcw93XaBItZpj8JYW/dJEEDktk3E6plwbYxBm1r8Cbqj7TZWTRNWS+pS8QImS2xcCPIE+Y6lJRv7KM4V5N2nYqu0D2mg6kSLeJjWmQJOx5yDY72XlNeoaTyDsT/r2W/xGbNqMFOm25d4RO883HYX32tdaDKcnwuHcypUaKleBD33DTF+7aR4Tfc36ropVY014+C0lKPHJ5jhsULTy/wAq2wlcWjeV6fXxdCsO7fRZUa6xkA7deB22iFQZl2Kw9Rp+yF1KqAS1rnufTdxh2rU5vKQbciq9SlV4f1Cqyj7SsMZdmTTLHta4WIB4OAsQTt/lXrKBcw9y06TBLZgNvcAX1Xna1+ixea5JiMKAajdbeL6epzWkCTqsCPMiPom8vzp7CC1xER7R+aytOK80X2xnmLNHjszdLNJ0gyTa88eu1/8AUqTha7aj3NeG3F4vLuDm9eqr8zxDq9EVPDYRqtb4hebixsOnRVlLEukGdgb+vD98VVp8ohJWsd7UYOo2sxhcS0tkG+mZOqJ9PmtJ2Co1hW2ikGkOM7ndtufGVgs5z4vrsYTYNiTsNRJueey3v8OMcQ99Ilrg4ag4SYIjc7AfmvR0yiq0Nya8j5/UuPWa956GwpabTgX0ABCEIAXF1CAp8JUZVaA70P5KDj8ia/VqAcIMefBVeDxhpnmOI/MdVqMHiA9oIMj6JhkWPJc97INa7vGC15bzi7Qekx7rI5jRqNcSZE3nnygixXvWYZbINpaVhM77KuhwYCQeA3HS+4XDqKDb3RRRo8ixbzMw2fID3U7sm4/aOAlh+oi6k5xgDRfpfQeGzHel9wTtLQ0Bt+c+aoi40qmphnSfJQ47ouHextSntkmenEju5G+q5/IeSqMXml7HY7cDHTjZOYfHaqVE7BzJPD4iXT8iB6KlzSgWEuHwn2J4eS8WlSW9xkdVPWXnKL88Fxh835gfT6q3qY9rogySPQHjc9RbzWcySoWNNRvxElrTyAHijz1AeiucvoUMQT4zQqncEB1InjYQ5gPMao5QpnShdon1+CqOMvqS3Pnf4jbTtBE2I/e6YquEySY5z877Hgl4um/Dyyo3S6ZaRc3MBzXfeYRsfNQ9W5Gxkj0mZ+iz6VjvjO+TmMq2na315ytH2KyRrQ3E1AXGJaIgM1Dc8zePmqDL8vdiazWkeEXedwADt1k2hb2rUa1oYDEAAW3tx5Ss60+nGyeWXvfA3jszeDZ1+N4ABjj8v2FV4rMKlEt8RIfJjw2E2MSSCRzSM3xTWwQTqiHEDfkAqA48mRY8ifisIsfVZU4bkaKyXBp/+aY4hzdTCDIv4ZvqGn8Jta3FX+ErhwLJ8V+ojiDeCPysvNKDoJLT4SRHT9yVednsY4VGyS28TEzw24rRxcHcpKKawUjsKMJmD2U3FzGM1smxbrkAHnHiE9BzV9SwZdpqawA7YEE+K/hMG1hv7Ki7fsFPMGObcvolrr/ea4OBPCfEUnAYt3My0AwOvGeS6K9Nu0ucf9+5NKd48m3qO3Ic3VFm3k24OgSfom6uYvpgaXBrYLg5ohpPG/3nFt9zw4qt/wCXq93MiDAiJiNtx0slYMl8aw2JaLnwg3i5+G3p84XMnfki3maPA56148XiI47E77Dfgs5nfY0EOq4Q6mw5xpGS4Rcd1pEuvbSel1V1O8pVajgC0C/AwDsTvYwtd2cqDRZ/iEjebxJA/t69fNWi5wecorKCit0DC4WtLIiIgm/5fvZOtqNgNMi9/LoFbdvsAKQOIoscQ50Vmt4atqongTY9SDxWDdmDny1gdqd4Z4ibcOK66WndTMTKWoiuR+qO/rkUPCJ06m7kNEb7g843hev9gezrqDDUeSS8DfeBtJWf/h92Q0NDnN0/Ur1JjYEBe9RpKCPHnmTZx+yWm6p2HMpxbkAhCEAIQhAedSpGCxjqTpb6jgf3zUddUA2OXZi2qJbvxaf37qRWoNcNhPJYik4tILSQRsQr7A5yHeGrY/iG3ryUkEfH5a10hzQR1ErzztN/DZryamGcKb/wH4D5fh+i9ceZF7jmP3dV2KowJ3HP9eSq4kM8WyfKsRhv61gzUKdPw/EXSXB25FyR1+Rs6tWm+n/OYC7Z3iOogj737Ox22Vz2re2f5b2tfEXG/QH/AF5rzzH167dQNgbGAP3wXhVYdSq82OeXNyxxGOpCGU2hjW2ABJ9TJMkzvuomIr6C1073a4cY/NUYoPc175kM0z5udpH5qXlk1G1GOu3Tq3BhwIEiOMErd0Ipbm/iQ1fLN/kmObiqXd1odpuCLFpP3m8trtNjHkRSPxDWVSNQc1sgO3BIbvbeSPQuVT2YtUq0qlQ0xUY5ragkw4jw+65U7M4sjxYjDuEyfE8aud+64rNUoRk1KSS7XOzTajpppvHY3eQNFOmXk+Kp1FgNh+fqpP8AyAl3MgkX/VZOlmbgQx0U7xbYWFpHJXPfWBEWg+8yvLrUnvuz3ISTWDuZv1m9ja3KNxHoqwUmuDuZ4G5EbbRJKsMQZeTv+tuHJQ9OmTxLoJN/UDmtKeFYs2KawtsBcWBPXxX+al4SqSGiB5bkQJJIH15KIHEeGwgySZvNp3sefkEmrWipxkE32n05K047iu4O29Rj3se0Q7S0eRHh9BH7uuZR42E79N9gf0VP2lxvgj9lW/Ywgsk9Pr+/dbVE1QUmVjLxWLRr3OBt4RuDtNo9dx8k5gazxF4EkiRezgbD39FaCm3Zw4TfYEC2/T98FU1opFxMuEWM8XEbuvEE7m264Yy34Ni4a5rtNSrTGkSCYA1GxAdNyDEzxhQRmAFQmm0NbcuYLN6wPu7AxtZMOxBNMNLrW3PE/lZRWjS43vxvvdWUW+SVZGjoUxiqFek4j+YxzYn4SbsLYM2cGm3JUf8ADDsgXOFepPdskMB+8fxHy+vkrjs1TmoA34nEDbYTJJ6ACflzXpOEwjWNDWgBoEACwXs+iqb2ybWL4PL1+3erCsNRAHkpCFFxNaTob8R9hzXrnCLpHU4ngLDz4p9JpsDQAOCUgBCEIDkoXYQgPPnMSQFKexN6UAgBKDUoBKAQgewuJczY25Hb/CsaeMa7+137+aqwEodVJAnOMmpVh4mgH8QFvULG5v2WiSJcOmy3TCRsbJt9+CznRhLLRRxTPKqmWhge0ss8AOEbwZB8wVXjBCnLmSZBaAdhJH6L1fE4Fj9wPRVlbJG8AD6LGpQ3Jpdyrizzujh9GrUDcEagJieNr/JM5XiruDnjSwwTO0mAt1WyMcoUL/4/BMRfpKxlplbBGwxuMzUPc802HuwQwVIjUbT/AK5J/B497SATIOx+SvMx7EurQS9w07AQAPJoEBRf/ieKYPA5rwOBEHz43VammusI9ChX2qzJH/KtIi7T14xG31Uelie8iBJuCORvf3UR+X4hgGpjZG0nblcC/t5KFiTWpzLDq4ua78rFcT0yTs8M6fWo+ZbVsZH90tjyvumml9V2lgLnXtPAcSTYDqqvCUqtUgFkDmSB9JKtc9DsDhqZaC6tWeZdGzGiwAuRc78Y8lPRztVmzGpq0uOSl7W5XiqbA+pRc2nMF4cx7Zm0ljjpk844K4/hvinO1AW0RLjOkSYGqAd+SosP2qxjTEa2Gzqb2F7Hg7tcDwKsMR2lqPLW0cIzDULF1OnNyJl2oxz2jguupRnKhsaV/czmjqakW5dzf4nF6AA4ybRfcE7jnt7Ksx+Lb3Ya4GZNucfBEenskZ/TLaGHfSfJe7wkiTpc0E7HnHzVD3tKdDn1qjpu/u2imHdGai6o3qSPLgvKo6O2XydsfSC2JtZDE5iDUZB5C1xtAEK4wDK1U2Bg8XXPPwt4b8VYZNlDi2X+K9o2I4cNlu8gyR0T8I9Z9169HRxaTaM3rJtCewuTuphz3AyYALviPM+S2YUZ9ZlJviIEKrxWZufZvhbz4nyXfGKirI5ZScndlhisbfQzxOPsnsJh9Avdx3KhZVA23PHirRSQCEIQAhCEAIQhAY6sxR3BWFZqhVGoQNSiUlyTKAeDkoOUbUuh6kEkOSxV5qLrXdakgkuaD1TL6XL3/VN60oV+aECHAjcfmEqkWcWg+Rhd70LjwDwBSwsSmU6Z2JHn+oS/sY4EFVp6Ehc71wUWJJWLygVBBCzua9l6h+ET1H6K7bj3DmnW5w4cSsqtGNRWkQ43MXl/Z+q139J3nED5lWVfs6+qZqxO17wPRaYZ8Yi3yCadnE8GrGGipwdyvTRQ0+yNPjPspVDsrRH3Z81YHNejUg5oeYC6FTiuxOwS7siXua9pAaxpDGwfC4/ebf184XcD2Io0yC8i3OB7Lj82efvO9EwcUTwJ8zKhU4J3SLbUaelVw1EAM8RHJIxGevNmwwfMrPNeT/hP0mq5Ymd6SZJJPM3TrCo7U40qQW+WVLq8as1ljvEtK3ZAdQhCgAhCEAIQhAZx7VFq01PcE05qAqqjEw5qs6tNRKlNCCGUmU89iacFIOal3UkFcQDmpcJSJRKA6XLmtcKSVIF96VzveiQuQgFl4SCiEaUAksSe7ToalBiEjHdJQoqQGJbWKAR20U62mn20061iAZZTTzWpYalhqASEpK0o0pYErKvjWpCzeUM8UrSBACEIUAEIQgBCEICiKbKEIBt6jVQhCEEWoo7kIQDLklCFIBcQhACEIQHEIQhILq4hSBQSwhCAW1OBCEA41LCEKAKCcahCkCkIQgLLKldsQhQwKQhCgAhCEAIQhAf/2Q=="/>
          <p:cNvSpPr>
            <a:spLocks noChangeAspect="1" noChangeArrowheads="1"/>
          </p:cNvSpPr>
          <p:nvPr/>
        </p:nvSpPr>
        <p:spPr bwMode="auto">
          <a:xfrm>
            <a:off x="160338" y="-144463"/>
            <a:ext cx="304800" cy="304801"/>
          </a:xfrm>
          <a:prstGeom prst="rect">
            <a:avLst/>
          </a:prstGeom>
          <a:noFill/>
          <a:ln w="9525">
            <a:noFill/>
            <a:miter lim="800000"/>
            <a:headEnd/>
            <a:tailEnd/>
          </a:ln>
        </p:spPr>
        <p:txBody>
          <a:bodyPr/>
          <a:lstStyle/>
          <a:p>
            <a:pPr eaLnBrk="0" hangingPunct="0"/>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72" y="195457"/>
            <a:ext cx="1555606" cy="600464"/>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45" y="1937098"/>
            <a:ext cx="7314830" cy="4906618"/>
          </a:xfrm>
          <a:prstGeom prst="rect">
            <a:avLst/>
          </a:prstGeom>
        </p:spPr>
      </p:pic>
      <p:sp>
        <p:nvSpPr>
          <p:cNvPr id="11" name="Rectángulo 10"/>
          <p:cNvSpPr/>
          <p:nvPr/>
        </p:nvSpPr>
        <p:spPr>
          <a:xfrm>
            <a:off x="312738" y="955675"/>
            <a:ext cx="8608940" cy="981423"/>
          </a:xfrm>
          <a:prstGeom prst="rect">
            <a:avLst/>
          </a:prstGeom>
        </p:spPr>
        <p:txBody>
          <a:bodyPr wrap="square">
            <a:spAutoFit/>
          </a:bodyPr>
          <a:lstStyle/>
          <a:p>
            <a:pPr algn="just">
              <a:lnSpc>
                <a:spcPct val="107000"/>
              </a:lnSpc>
              <a:spcAft>
                <a:spcPts val="800"/>
              </a:spcAft>
            </a:pPr>
            <a:r>
              <a:rPr lang="es-CL" dirty="0">
                <a:latin typeface="Calibri" panose="020F0502020204030204" pitchFamily="34" charset="0"/>
                <a:ea typeface="Calibri" panose="020F0502020204030204" pitchFamily="34" charset="0"/>
                <a:cs typeface="Times New Roman" panose="02020603050405020304" pitchFamily="18" charset="0"/>
              </a:rPr>
              <a:t>La tarifa base fuera de punta por kilómetro recorrido en Costanera Norte tiene un precio de $70 por kilómetro, dato que se puede comprobar en la siguiente tabla, disponible en el sitio web.costaneranorte.cl.</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0095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10579</TotalTime>
  <Words>971</Words>
  <Application>Microsoft Office PowerPoint</Application>
  <PresentationFormat>Presentación en pantalla (4:3)</PresentationFormat>
  <Paragraphs>73</Paragraphs>
  <Slides>19</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Times New Roman</vt:lpstr>
      <vt:lpstr>Trebuchet MS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Diego Portales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tank2</dc:creator>
  <cp:lastModifiedBy>roro</cp:lastModifiedBy>
  <cp:revision>610</cp:revision>
  <cp:lastPrinted>2018-04-18T14:38:15Z</cp:lastPrinted>
  <dcterms:created xsi:type="dcterms:W3CDTF">2011-04-12T13:31:02Z</dcterms:created>
  <dcterms:modified xsi:type="dcterms:W3CDTF">2018-04-18T14:43:06Z</dcterms:modified>
</cp:coreProperties>
</file>