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336" r:id="rId2"/>
    <p:sldId id="377" r:id="rId3"/>
    <p:sldId id="385" r:id="rId4"/>
    <p:sldId id="340" r:id="rId5"/>
    <p:sldId id="342" r:id="rId6"/>
    <p:sldId id="346" r:id="rId7"/>
    <p:sldId id="386" r:id="rId8"/>
    <p:sldId id="351" r:id="rId9"/>
    <p:sldId id="388" r:id="rId10"/>
    <p:sldId id="380" r:id="rId11"/>
    <p:sldId id="387" r:id="rId12"/>
    <p:sldId id="384" r:id="rId13"/>
    <p:sldId id="375" r:id="rId14"/>
    <p:sldId id="389" r:id="rId15"/>
    <p:sldId id="396" r:id="rId16"/>
    <p:sldId id="390" r:id="rId17"/>
    <p:sldId id="391" r:id="rId18"/>
    <p:sldId id="392" r:id="rId19"/>
    <p:sldId id="393" r:id="rId20"/>
    <p:sldId id="394" r:id="rId21"/>
    <p:sldId id="395" r:id="rId22"/>
  </p:sldIdLst>
  <p:sldSz cx="9144000" cy="6858000" type="screen4x3"/>
  <p:notesSz cx="6858000" cy="9144000"/>
  <p:defaultTextStyle>
    <a:defPPr>
      <a:defRPr lang="es-CL"/>
    </a:defPPr>
    <a:lvl1pPr algn="l" rtl="0" fontAlgn="base">
      <a:spcBef>
        <a:spcPct val="0"/>
      </a:spcBef>
      <a:spcAft>
        <a:spcPct val="0"/>
      </a:spcAft>
      <a:defRPr kern="1200">
        <a:solidFill>
          <a:schemeClr val="tx1"/>
        </a:solidFill>
        <a:latin typeface="Trebuchet MS" pitchFamily="34" charset="0"/>
        <a:ea typeface="+mn-ea"/>
        <a:cs typeface="Arial" charset="0"/>
      </a:defRPr>
    </a:lvl1pPr>
    <a:lvl2pPr marL="457200" algn="l" rtl="0" fontAlgn="base">
      <a:spcBef>
        <a:spcPct val="0"/>
      </a:spcBef>
      <a:spcAft>
        <a:spcPct val="0"/>
      </a:spcAft>
      <a:defRPr kern="1200">
        <a:solidFill>
          <a:schemeClr val="tx1"/>
        </a:solidFill>
        <a:latin typeface="Trebuchet MS" pitchFamily="34" charset="0"/>
        <a:ea typeface="+mn-ea"/>
        <a:cs typeface="Arial" charset="0"/>
      </a:defRPr>
    </a:lvl2pPr>
    <a:lvl3pPr marL="914400" algn="l" rtl="0" fontAlgn="base">
      <a:spcBef>
        <a:spcPct val="0"/>
      </a:spcBef>
      <a:spcAft>
        <a:spcPct val="0"/>
      </a:spcAft>
      <a:defRPr kern="1200">
        <a:solidFill>
          <a:schemeClr val="tx1"/>
        </a:solidFill>
        <a:latin typeface="Trebuchet MS" pitchFamily="34" charset="0"/>
        <a:ea typeface="+mn-ea"/>
        <a:cs typeface="Arial" charset="0"/>
      </a:defRPr>
    </a:lvl3pPr>
    <a:lvl4pPr marL="1371600" algn="l" rtl="0" fontAlgn="base">
      <a:spcBef>
        <a:spcPct val="0"/>
      </a:spcBef>
      <a:spcAft>
        <a:spcPct val="0"/>
      </a:spcAft>
      <a:defRPr kern="1200">
        <a:solidFill>
          <a:schemeClr val="tx1"/>
        </a:solidFill>
        <a:latin typeface="Trebuchet MS" pitchFamily="34" charset="0"/>
        <a:ea typeface="+mn-ea"/>
        <a:cs typeface="Arial" charset="0"/>
      </a:defRPr>
    </a:lvl4pPr>
    <a:lvl5pPr marL="1828800" algn="l" rtl="0" fontAlgn="base">
      <a:spcBef>
        <a:spcPct val="0"/>
      </a:spcBef>
      <a:spcAft>
        <a:spcPct val="0"/>
      </a:spcAft>
      <a:defRPr kern="1200">
        <a:solidFill>
          <a:schemeClr val="tx1"/>
        </a:solidFill>
        <a:latin typeface="Trebuchet MS" pitchFamily="34" charset="0"/>
        <a:ea typeface="+mn-ea"/>
        <a:cs typeface="Arial" charset="0"/>
      </a:defRPr>
    </a:lvl5pPr>
    <a:lvl6pPr marL="2286000" algn="l" defTabSz="914400" rtl="0" eaLnBrk="1" latinLnBrk="0" hangingPunct="1">
      <a:defRPr kern="1200">
        <a:solidFill>
          <a:schemeClr val="tx1"/>
        </a:solidFill>
        <a:latin typeface="Trebuchet MS" pitchFamily="34" charset="0"/>
        <a:ea typeface="+mn-ea"/>
        <a:cs typeface="Arial" charset="0"/>
      </a:defRPr>
    </a:lvl6pPr>
    <a:lvl7pPr marL="2743200" algn="l" defTabSz="914400" rtl="0" eaLnBrk="1" latinLnBrk="0" hangingPunct="1">
      <a:defRPr kern="1200">
        <a:solidFill>
          <a:schemeClr val="tx1"/>
        </a:solidFill>
        <a:latin typeface="Trebuchet MS" pitchFamily="34" charset="0"/>
        <a:ea typeface="+mn-ea"/>
        <a:cs typeface="Arial" charset="0"/>
      </a:defRPr>
    </a:lvl7pPr>
    <a:lvl8pPr marL="3200400" algn="l" defTabSz="914400" rtl="0" eaLnBrk="1" latinLnBrk="0" hangingPunct="1">
      <a:defRPr kern="1200">
        <a:solidFill>
          <a:schemeClr val="tx1"/>
        </a:solidFill>
        <a:latin typeface="Trebuchet MS" pitchFamily="34" charset="0"/>
        <a:ea typeface="+mn-ea"/>
        <a:cs typeface="Arial" charset="0"/>
      </a:defRPr>
    </a:lvl8pPr>
    <a:lvl9pPr marL="3657600" algn="l" defTabSz="914400" rtl="0" eaLnBrk="1" latinLnBrk="0" hangingPunct="1">
      <a:defRPr kern="1200">
        <a:solidFill>
          <a:schemeClr val="tx1"/>
        </a:solidFill>
        <a:latin typeface="Trebuchet MS" pitchFamily="34"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ola.violani" initials="n"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CC"/>
    <a:srgbClr val="008000"/>
    <a:srgbClr val="5BA3A2"/>
    <a:srgbClr val="3D217F"/>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Estilo temático 1 - Énfasis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660B408-B3CF-4A94-85FC-2B1E0A45F4A2}" styleName="Estilo oscuro 2 - Énfasis 1/Énfasis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62" autoAdjust="0"/>
    <p:restoredTop sz="94660"/>
  </p:normalViewPr>
  <p:slideViewPr>
    <p:cSldViewPr>
      <p:cViewPr varScale="1">
        <p:scale>
          <a:sx n="69" d="100"/>
          <a:sy n="69" d="100"/>
        </p:scale>
        <p:origin x="-141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cs typeface="+mn-cs"/>
              </a:defRPr>
            </a:lvl1pPr>
          </a:lstStyle>
          <a:p>
            <a:pPr>
              <a:defRPr/>
            </a:pPr>
            <a:endParaRPr lang="es-CL"/>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cs typeface="+mn-cs"/>
              </a:defRPr>
            </a:lvl1pPr>
          </a:lstStyle>
          <a:p>
            <a:pPr>
              <a:defRPr/>
            </a:pPr>
            <a:fld id="{4F3AFBE6-E18B-40FA-947A-785DC0B5C3C8}" type="datetimeFigureOut">
              <a:rPr lang="es-CL"/>
              <a:pPr>
                <a:defRPr/>
              </a:pPr>
              <a:t>14-11-2017</a:t>
            </a:fld>
            <a:endParaRPr lang="es-CL"/>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CL"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s-CL"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cs typeface="+mn-cs"/>
              </a:defRPr>
            </a:lvl1pPr>
          </a:lstStyle>
          <a:p>
            <a:pPr>
              <a:defRPr/>
            </a:pPr>
            <a:endParaRPr lang="es-CL"/>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cs typeface="+mn-cs"/>
              </a:defRPr>
            </a:lvl1pPr>
          </a:lstStyle>
          <a:p>
            <a:pPr>
              <a:defRPr/>
            </a:pPr>
            <a:fld id="{B1C5DC3C-27B2-4D2C-A3DA-9BFB14F230B1}" type="slidenum">
              <a:rPr lang="es-CL" altLang="es-CL"/>
              <a:pPr>
                <a:defRPr/>
              </a:pPr>
              <a:t>‹Nº›</a:t>
            </a:fld>
            <a:endParaRPr lang="es-CL" altLang="es-CL"/>
          </a:p>
        </p:txBody>
      </p:sp>
    </p:spTree>
    <p:extLst>
      <p:ext uri="{BB962C8B-B14F-4D97-AF65-F5344CB8AC3E}">
        <p14:creationId xmlns:p14="http://schemas.microsoft.com/office/powerpoint/2010/main" val="203976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25603" name="2 Marcador de notas"/>
          <p:cNvSpPr>
            <a:spLocks noGrp="1"/>
          </p:cNvSpPr>
          <p:nvPr>
            <p:ph type="body" idx="1"/>
          </p:nvPr>
        </p:nvSpPr>
        <p:spPr bwMode="auto">
          <a:noFill/>
        </p:spPr>
        <p:txBody>
          <a:bodyPr wrap="square" numCol="1" anchor="t" anchorCtr="0" compatLnSpc="1">
            <a:prstTxWarp prst="textNoShape">
              <a:avLst/>
            </a:prstTxWarp>
          </a:bodyPr>
          <a:lstStyle/>
          <a:p>
            <a:endParaRPr lang="es-ES" smtClean="0"/>
          </a:p>
        </p:txBody>
      </p:sp>
      <p:sp>
        <p:nvSpPr>
          <p:cNvPr id="25604" name="3 Marcador de número de diapositiva"/>
          <p:cNvSpPr>
            <a:spLocks noGrp="1"/>
          </p:cNvSpPr>
          <p:nvPr>
            <p:ph type="sldNum" sz="quarter" idx="5"/>
          </p:nvPr>
        </p:nvSpPr>
        <p:spPr bwMode="auto">
          <a:noFill/>
          <a:ln>
            <a:miter lim="800000"/>
            <a:headEnd/>
            <a:tailEnd/>
          </a:ln>
        </p:spPr>
        <p:txBody>
          <a:bodyPr/>
          <a:lstStyle/>
          <a:p>
            <a:fld id="{AB13AE7E-DE14-4AF7-80D7-FA0432F440F0}" type="slidenum">
              <a:rPr lang="es-CL" altLang="es-CL" smtClean="0"/>
              <a:pPr/>
              <a:t>6</a:t>
            </a:fld>
            <a:endParaRPr lang="es-CL" altLang="es-CL" smtClean="0"/>
          </a:p>
        </p:txBody>
      </p:sp>
    </p:spTree>
    <p:extLst>
      <p:ext uri="{BB962C8B-B14F-4D97-AF65-F5344CB8AC3E}">
        <p14:creationId xmlns:p14="http://schemas.microsoft.com/office/powerpoint/2010/main" val="33701584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25603" name="2 Marcador de notas"/>
          <p:cNvSpPr>
            <a:spLocks noGrp="1"/>
          </p:cNvSpPr>
          <p:nvPr>
            <p:ph type="body" idx="1"/>
          </p:nvPr>
        </p:nvSpPr>
        <p:spPr bwMode="auto">
          <a:noFill/>
        </p:spPr>
        <p:txBody>
          <a:bodyPr wrap="square" numCol="1" anchor="t" anchorCtr="0" compatLnSpc="1">
            <a:prstTxWarp prst="textNoShape">
              <a:avLst/>
            </a:prstTxWarp>
          </a:bodyPr>
          <a:lstStyle/>
          <a:p>
            <a:endParaRPr lang="es-ES" smtClean="0"/>
          </a:p>
        </p:txBody>
      </p:sp>
      <p:sp>
        <p:nvSpPr>
          <p:cNvPr id="25604" name="3 Marcador de número de diapositiva"/>
          <p:cNvSpPr>
            <a:spLocks noGrp="1"/>
          </p:cNvSpPr>
          <p:nvPr>
            <p:ph type="sldNum" sz="quarter" idx="5"/>
          </p:nvPr>
        </p:nvSpPr>
        <p:spPr bwMode="auto">
          <a:noFill/>
          <a:ln>
            <a:miter lim="800000"/>
            <a:headEnd/>
            <a:tailEnd/>
          </a:ln>
        </p:spPr>
        <p:txBody>
          <a:bodyPr/>
          <a:lstStyle/>
          <a:p>
            <a:fld id="{AB13AE7E-DE14-4AF7-80D7-FA0432F440F0}" type="slidenum">
              <a:rPr lang="es-CL" altLang="es-CL" smtClean="0"/>
              <a:pPr/>
              <a:t>7</a:t>
            </a:fld>
            <a:endParaRPr lang="es-CL" altLang="es-CL" smtClean="0"/>
          </a:p>
        </p:txBody>
      </p:sp>
    </p:spTree>
    <p:extLst>
      <p:ext uri="{BB962C8B-B14F-4D97-AF65-F5344CB8AC3E}">
        <p14:creationId xmlns:p14="http://schemas.microsoft.com/office/powerpoint/2010/main" val="33701584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n-US"/>
              <a:t>Haga clic para modificar el estilo de título del patrón</a:t>
            </a:r>
            <a:endParaRPr lang="es-CL"/>
          </a:p>
        </p:txBody>
      </p:sp>
      <p:sp>
        <p:nvSpPr>
          <p:cNvPr id="3" name="Subtítu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pPr>
              <a:defRPr/>
            </a:pPr>
            <a:fld id="{40234F00-F236-40BB-A194-7EF01001A17F}" type="slidenum">
              <a:rPr lang="es-CL" altLang="es-CL"/>
              <a:pPr>
                <a:defRPr/>
              </a:pPr>
              <a:t>‹Nº›</a:t>
            </a:fld>
            <a:endParaRPr lang="es-CL" altLang="es-C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a:t>Haga clic para modificar el estilo de título del patrón</a:t>
            </a:r>
            <a:endParaRPr lang="es-CL"/>
          </a:p>
        </p:txBody>
      </p:sp>
      <p:sp>
        <p:nvSpPr>
          <p:cNvPr id="3" name="Marcador de texto vertical 2"/>
          <p:cNvSpPr>
            <a:spLocks noGrp="1"/>
          </p:cNvSpPr>
          <p:nvPr>
            <p:ph type="body" orient="vert" idx="1"/>
          </p:nvPr>
        </p:nvSpPr>
        <p:spPr/>
        <p:txBody>
          <a:bodyPr vert="eaVert"/>
          <a:lstStyle/>
          <a:p>
            <a:pPr lvl="0"/>
            <a:r>
              <a:rPr lang="en-US"/>
              <a:t>Haga clic para modificar el estilo de texto del patrón</a:t>
            </a:r>
          </a:p>
          <a:p>
            <a:pPr lvl="1"/>
            <a:r>
              <a:rPr lang="en-US"/>
              <a:t>Segundo nivel</a:t>
            </a:r>
          </a:p>
          <a:p>
            <a:pPr lvl="2"/>
            <a:r>
              <a:rPr lang="en-US"/>
              <a:t>Tercer nivel</a:t>
            </a:r>
          </a:p>
          <a:p>
            <a:pPr lvl="3"/>
            <a:r>
              <a:rPr lang="en-US"/>
              <a:t>Cuarto nivel</a:t>
            </a:r>
          </a:p>
          <a:p>
            <a:pPr lvl="4"/>
            <a:r>
              <a:rPr lang="en-U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pPr>
              <a:defRPr/>
            </a:pPr>
            <a:fld id="{F1A63953-B551-4516-85DA-8F79820649DD}" type="slidenum">
              <a:rPr lang="es-CL" altLang="es-CL"/>
              <a:pPr>
                <a:defRPr/>
              </a:pPr>
              <a:t>‹Nº›</a:t>
            </a:fld>
            <a:endParaRPr lang="es-CL" alt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n-US"/>
              <a:t>Haga clic para modificar el estilo de título del patrón</a:t>
            </a:r>
            <a:endParaRPr lang="es-CL"/>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n-US"/>
              <a:t>Haga clic para modificar el estilo de texto del patrón</a:t>
            </a:r>
          </a:p>
          <a:p>
            <a:pPr lvl="1"/>
            <a:r>
              <a:rPr lang="en-US"/>
              <a:t>Segundo nivel</a:t>
            </a:r>
          </a:p>
          <a:p>
            <a:pPr lvl="2"/>
            <a:r>
              <a:rPr lang="en-US"/>
              <a:t>Tercer nivel</a:t>
            </a:r>
          </a:p>
          <a:p>
            <a:pPr lvl="3"/>
            <a:r>
              <a:rPr lang="en-US"/>
              <a:t>Cuarto nivel</a:t>
            </a:r>
          </a:p>
          <a:p>
            <a:pPr lvl="4"/>
            <a:r>
              <a:rPr lang="en-U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pPr>
              <a:defRPr/>
            </a:pPr>
            <a:fld id="{C6935046-5A7E-46B8-A502-52E7CB56D52C}" type="slidenum">
              <a:rPr lang="es-CL" altLang="es-CL"/>
              <a:pPr>
                <a:defRPr/>
              </a:pPr>
              <a:t>‹Nº›</a:t>
            </a:fld>
            <a:endParaRPr lang="es-CL" alt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a:t>Haga clic para modificar el estilo de título del patrón</a:t>
            </a:r>
            <a:endParaRPr lang="es-CL"/>
          </a:p>
        </p:txBody>
      </p:sp>
      <p:sp>
        <p:nvSpPr>
          <p:cNvPr id="3" name="Marcador de contenido 2"/>
          <p:cNvSpPr>
            <a:spLocks noGrp="1"/>
          </p:cNvSpPr>
          <p:nvPr>
            <p:ph idx="1"/>
          </p:nvPr>
        </p:nvSpPr>
        <p:spPr/>
        <p:txBody>
          <a:bodyPr/>
          <a:lstStyle/>
          <a:p>
            <a:pPr lvl="0"/>
            <a:r>
              <a:rPr lang="en-US"/>
              <a:t>Haga clic para modificar el estilo de texto del patrón</a:t>
            </a:r>
          </a:p>
          <a:p>
            <a:pPr lvl="1"/>
            <a:r>
              <a:rPr lang="en-US"/>
              <a:t>Segundo nivel</a:t>
            </a:r>
          </a:p>
          <a:p>
            <a:pPr lvl="2"/>
            <a:r>
              <a:rPr lang="en-US"/>
              <a:t>Tercer nivel</a:t>
            </a:r>
          </a:p>
          <a:p>
            <a:pPr lvl="3"/>
            <a:r>
              <a:rPr lang="en-US"/>
              <a:t>Cuarto nivel</a:t>
            </a:r>
          </a:p>
          <a:p>
            <a:pPr lvl="4"/>
            <a:r>
              <a:rPr lang="en-U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pPr>
              <a:defRPr/>
            </a:pPr>
            <a:fld id="{17823D09-863F-43A8-BCB7-903A0917C277}" type="slidenum">
              <a:rPr lang="es-CL" altLang="es-CL"/>
              <a:pPr>
                <a:defRPr/>
              </a:pPr>
              <a:t>‹Nº›</a:t>
            </a:fld>
            <a:endParaRPr lang="es-CL" alt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n-US"/>
              <a:t>Haga clic para modificar el estilo de título del patrón</a:t>
            </a:r>
            <a:endParaRPr lang="es-CL"/>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pPr>
              <a:defRPr/>
            </a:pPr>
            <a:fld id="{682B13A1-DD9C-4715-8E08-85B8BBB9C773}" type="slidenum">
              <a:rPr lang="es-CL" altLang="es-CL"/>
              <a:pPr>
                <a:defRPr/>
              </a:pPr>
              <a:t>‹Nº›</a:t>
            </a:fld>
            <a:endParaRPr lang="es-CL" altLang="es-C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a:t>Haga clic para modificar el estilo de título del patrón</a:t>
            </a:r>
            <a:endParaRPr lang="es-CL"/>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Haga clic para modificar el estilo de texto del patrón</a:t>
            </a:r>
          </a:p>
          <a:p>
            <a:pPr lvl="1"/>
            <a:r>
              <a:rPr lang="en-US"/>
              <a:t>Segundo nivel</a:t>
            </a:r>
          </a:p>
          <a:p>
            <a:pPr lvl="2"/>
            <a:r>
              <a:rPr lang="en-US"/>
              <a:t>Tercer nivel</a:t>
            </a:r>
          </a:p>
          <a:p>
            <a:pPr lvl="3"/>
            <a:r>
              <a:rPr lang="en-US"/>
              <a:t>Cuarto nivel</a:t>
            </a:r>
          </a:p>
          <a:p>
            <a:pPr lvl="4"/>
            <a:r>
              <a:rPr lang="en-US"/>
              <a:t>Quinto nivel</a:t>
            </a:r>
            <a:endParaRPr lang="es-CL"/>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Haga clic para modificar el estilo de texto del patrón</a:t>
            </a:r>
          </a:p>
          <a:p>
            <a:pPr lvl="1"/>
            <a:r>
              <a:rPr lang="en-US"/>
              <a:t>Segundo nivel</a:t>
            </a:r>
          </a:p>
          <a:p>
            <a:pPr lvl="2"/>
            <a:r>
              <a:rPr lang="en-US"/>
              <a:t>Tercer nivel</a:t>
            </a:r>
          </a:p>
          <a:p>
            <a:pPr lvl="3"/>
            <a:r>
              <a:rPr lang="en-US"/>
              <a:t>Cuarto nivel</a:t>
            </a:r>
          </a:p>
          <a:p>
            <a:pPr lvl="4"/>
            <a:r>
              <a:rPr lang="en-U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pPr>
              <a:defRPr/>
            </a:pPr>
            <a:fld id="{E3B575EA-A464-4D4F-B824-867E779C1A3D}" type="slidenum">
              <a:rPr lang="es-CL" altLang="es-CL"/>
              <a:pPr>
                <a:defRPr/>
              </a:pPr>
              <a:t>‹Nº›</a:t>
            </a:fld>
            <a:endParaRPr lang="es-CL" altLang="es-C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n-US"/>
              <a:t>Haga clic para modificar el estilo de título del patrón</a:t>
            </a:r>
            <a:endParaRPr lang="es-CL"/>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Haga clic para modificar el estilo de texto del patrón</a:t>
            </a:r>
          </a:p>
          <a:p>
            <a:pPr lvl="1"/>
            <a:r>
              <a:rPr lang="en-US"/>
              <a:t>Segundo nivel</a:t>
            </a:r>
          </a:p>
          <a:p>
            <a:pPr lvl="2"/>
            <a:r>
              <a:rPr lang="en-US"/>
              <a:t>Tercer nivel</a:t>
            </a:r>
          </a:p>
          <a:p>
            <a:pPr lvl="3"/>
            <a:r>
              <a:rPr lang="en-US"/>
              <a:t>Cuarto nivel</a:t>
            </a:r>
          </a:p>
          <a:p>
            <a:pPr lvl="4"/>
            <a:r>
              <a:rPr lang="en-US"/>
              <a:t>Quinto nivel</a:t>
            </a:r>
            <a:endParaRPr lang="es-CL"/>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Haga clic para modificar el estilo de texto del patrón</a:t>
            </a:r>
          </a:p>
          <a:p>
            <a:pPr lvl="1"/>
            <a:r>
              <a:rPr lang="en-US"/>
              <a:t>Segundo nivel</a:t>
            </a:r>
          </a:p>
          <a:p>
            <a:pPr lvl="2"/>
            <a:r>
              <a:rPr lang="en-US"/>
              <a:t>Tercer nivel</a:t>
            </a:r>
          </a:p>
          <a:p>
            <a:pPr lvl="3"/>
            <a:r>
              <a:rPr lang="en-US"/>
              <a:t>Cuarto nivel</a:t>
            </a:r>
          </a:p>
          <a:p>
            <a:pPr lvl="4"/>
            <a:r>
              <a:rPr lang="en-U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pPr>
              <a:defRPr/>
            </a:pPr>
            <a:fld id="{3E0E5A21-CCA7-4B9A-942D-31F1A3062776}" type="slidenum">
              <a:rPr lang="es-CL" altLang="es-CL"/>
              <a:pPr>
                <a:defRPr/>
              </a:pPr>
              <a:t>‹Nº›</a:t>
            </a:fld>
            <a:endParaRPr lang="es-CL" altLang="es-C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pPr>
              <a:defRPr/>
            </a:pPr>
            <a:fld id="{D058B852-8386-4189-A126-F63FD64D4EF9}" type="slidenum">
              <a:rPr lang="es-CL" altLang="es-CL"/>
              <a:pPr>
                <a:defRPr/>
              </a:pPr>
              <a:t>‹Nº›</a:t>
            </a:fld>
            <a:endParaRPr lang="es-CL" alt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pPr>
              <a:defRPr/>
            </a:pPr>
            <a:fld id="{8DAEA1BD-CAC8-45B6-9AA6-65330C2C7358}" type="slidenum">
              <a:rPr lang="es-CL" altLang="es-CL"/>
              <a:pPr>
                <a:defRPr/>
              </a:pPr>
              <a:t>‹Nº›</a:t>
            </a:fld>
            <a:endParaRPr lang="es-CL" alt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n-US"/>
              <a:t>Haga clic para modificar el estilo de título del patrón</a:t>
            </a:r>
            <a:endParaRPr lang="es-CL"/>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Haga clic para modificar el estilo de texto del patrón</a:t>
            </a:r>
          </a:p>
          <a:p>
            <a:pPr lvl="1"/>
            <a:r>
              <a:rPr lang="en-US"/>
              <a:t>Segundo nivel</a:t>
            </a:r>
          </a:p>
          <a:p>
            <a:pPr lvl="2"/>
            <a:r>
              <a:rPr lang="en-US"/>
              <a:t>Tercer nivel</a:t>
            </a:r>
          </a:p>
          <a:p>
            <a:pPr lvl="3"/>
            <a:r>
              <a:rPr lang="en-US"/>
              <a:t>Cuarto nivel</a:t>
            </a:r>
          </a:p>
          <a:p>
            <a:pPr lvl="4"/>
            <a:r>
              <a:rPr lang="en-US"/>
              <a:t>Quinto nivel</a:t>
            </a:r>
            <a:endParaRPr lang="es-CL"/>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pPr>
              <a:defRPr/>
            </a:pPr>
            <a:fld id="{ABD86452-75A0-455B-B7AC-BAC6BBC5144D}" type="slidenum">
              <a:rPr lang="es-CL" altLang="es-CL"/>
              <a:pPr>
                <a:defRPr/>
              </a:pPr>
              <a:t>‹Nº›</a:t>
            </a:fld>
            <a:endParaRPr lang="es-CL" altLang="es-C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n-US"/>
              <a:t>Haga clic para modificar el estilo de título del patrón</a:t>
            </a:r>
            <a:endParaRPr lang="es-CL"/>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pPr>
              <a:defRPr/>
            </a:pPr>
            <a:fld id="{0B9D34EB-4507-4835-92E8-1E4AE2833C1F}" type="slidenum">
              <a:rPr lang="es-CL" altLang="es-CL"/>
              <a:pPr>
                <a:defRPr/>
              </a:pPr>
              <a:t>‹Nº›</a:t>
            </a:fld>
            <a:endParaRPr lang="es-CL" altLang="es-C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BA3A2">
            <a:alpha val="0"/>
          </a:srgbClr>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CL" altLang="es-CL"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CL" altLang="es-CL" smtClean="0"/>
              <a:t>Haga clic para modificar el estilo de texto del patrón</a:t>
            </a:r>
          </a:p>
          <a:p>
            <a:pPr lvl="1"/>
            <a:r>
              <a:rPr lang="es-CL" altLang="es-CL" smtClean="0"/>
              <a:t>Segundo nivel</a:t>
            </a:r>
          </a:p>
          <a:p>
            <a:pPr lvl="2"/>
            <a:r>
              <a:rPr lang="es-CL" altLang="es-CL" smtClean="0"/>
              <a:t>Tercer nivel</a:t>
            </a:r>
          </a:p>
          <a:p>
            <a:pPr lvl="3"/>
            <a:r>
              <a:rPr lang="es-CL" altLang="es-CL" smtClean="0"/>
              <a:t>Cuarto nivel</a:t>
            </a:r>
          </a:p>
          <a:p>
            <a:pPr lvl="4"/>
            <a:r>
              <a:rPr lang="es-CL" altLang="es-CL"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a:latin typeface="+mn-lt"/>
                <a:cs typeface="+mn-cs"/>
              </a:defRPr>
            </a:lvl1pPr>
          </a:lstStyle>
          <a:p>
            <a:pPr>
              <a:defRPr/>
            </a:pPr>
            <a:endParaRPr lang="es-CL"/>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mn-lt"/>
                <a:cs typeface="+mn-cs"/>
              </a:defRPr>
            </a:lvl1pPr>
          </a:lstStyle>
          <a:p>
            <a:pPr>
              <a:defRPr/>
            </a:pPr>
            <a:endParaRPr lang="es-CL"/>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atin typeface="Arial" charset="0"/>
                <a:cs typeface="+mn-cs"/>
              </a:defRPr>
            </a:lvl1pPr>
          </a:lstStyle>
          <a:p>
            <a:pPr>
              <a:defRPr/>
            </a:pPr>
            <a:fld id="{30B231BA-2ED0-442A-997C-371A52F2D867}" type="slidenum">
              <a:rPr lang="es-CL" altLang="es-CL"/>
              <a:pPr>
                <a:defRPr/>
              </a:pPr>
              <a:t>‹Nº›</a:t>
            </a:fld>
            <a:endParaRPr lang="es-CL" altLang="es-C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mailto:stefanl@odecu.cl" TargetMode="External"/><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hyperlink" Target="mailto:carlos.montoya.ramos@gmail.com"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5 Conector recto"/>
          <p:cNvCxnSpPr/>
          <p:nvPr/>
        </p:nvCxnSpPr>
        <p:spPr>
          <a:xfrm>
            <a:off x="1571625" y="2276872"/>
            <a:ext cx="5857875" cy="0"/>
          </a:xfrm>
          <a:prstGeom prst="line">
            <a:avLst/>
          </a:prstGeom>
          <a:ln w="38100">
            <a:solidFill>
              <a:srgbClr val="5BA3A2"/>
            </a:solidFill>
          </a:ln>
        </p:spPr>
        <p:style>
          <a:lnRef idx="1">
            <a:schemeClr val="accent1"/>
          </a:lnRef>
          <a:fillRef idx="0">
            <a:schemeClr val="accent1"/>
          </a:fillRef>
          <a:effectRef idx="0">
            <a:schemeClr val="accent1"/>
          </a:effectRef>
          <a:fontRef idx="minor">
            <a:schemeClr val="tx1"/>
          </a:fontRef>
        </p:style>
      </p:cxnSp>
      <p:pic>
        <p:nvPicPr>
          <p:cNvPr id="2055" name="7 Imagen" descr="Fondo Concursable.jpg"/>
          <p:cNvPicPr>
            <a:picLocks noChangeAspect="1"/>
          </p:cNvPicPr>
          <p:nvPr/>
        </p:nvPicPr>
        <p:blipFill>
          <a:blip r:embed="rId2" cstate="print"/>
          <a:srcRect/>
          <a:stretch>
            <a:fillRect/>
          </a:stretch>
        </p:blipFill>
        <p:spPr bwMode="auto">
          <a:xfrm>
            <a:off x="3564806" y="6072188"/>
            <a:ext cx="2519362" cy="490537"/>
          </a:xfrm>
          <a:prstGeom prst="rect">
            <a:avLst/>
          </a:prstGeom>
          <a:noFill/>
          <a:ln w="9525">
            <a:noFill/>
            <a:miter lim="800000"/>
            <a:headEnd/>
            <a:tailEnd/>
          </a:ln>
        </p:spPr>
      </p:pic>
      <p:sp>
        <p:nvSpPr>
          <p:cNvPr id="9" name="Subtitle 6"/>
          <p:cNvSpPr txBox="1">
            <a:spLocks/>
          </p:cNvSpPr>
          <p:nvPr/>
        </p:nvSpPr>
        <p:spPr bwMode="auto">
          <a:xfrm>
            <a:off x="987251" y="2482939"/>
            <a:ext cx="7674472" cy="410445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ctr"/>
            <a:endParaRPr lang="es-CL" sz="3200" dirty="0">
              <a:solidFill>
                <a:schemeClr val="tx1">
                  <a:lumMod val="75000"/>
                  <a:lumOff val="25000"/>
                </a:schemeClr>
              </a:solidFill>
            </a:endParaRPr>
          </a:p>
          <a:p>
            <a:pPr algn="ctr"/>
            <a:r>
              <a:rPr lang="es-CL" sz="3200" dirty="0">
                <a:solidFill>
                  <a:schemeClr val="tx1">
                    <a:lumMod val="75000"/>
                    <a:lumOff val="25000"/>
                  </a:schemeClr>
                </a:solidFill>
              </a:rPr>
              <a:t> </a:t>
            </a:r>
            <a:r>
              <a:rPr lang="es-ES" sz="3200" dirty="0">
                <a:solidFill>
                  <a:schemeClr val="tx1">
                    <a:lumMod val="75000"/>
                    <a:lumOff val="25000"/>
                  </a:schemeClr>
                </a:solidFill>
              </a:rPr>
              <a:t>Estudio calidad de servicio, seguridad y tarifas de Taxis básicos, Cabify, Easy Taxi y Uber, en la provincia de Santiago</a:t>
            </a:r>
            <a:endParaRPr lang="es-ES" sz="2000" dirty="0" smtClean="0">
              <a:solidFill>
                <a:schemeClr val="tx1">
                  <a:lumMod val="75000"/>
                  <a:lumOff val="25000"/>
                </a:schemeClr>
              </a:solidFill>
            </a:endParaRPr>
          </a:p>
          <a:p>
            <a:pPr algn="ctr"/>
            <a:endParaRPr lang="es-ES" sz="2000" dirty="0" smtClean="0">
              <a:solidFill>
                <a:schemeClr val="tx1">
                  <a:lumMod val="75000"/>
                  <a:lumOff val="25000"/>
                </a:schemeClr>
              </a:solidFill>
            </a:endParaRPr>
          </a:p>
          <a:p>
            <a:pPr algn="ctr"/>
            <a:r>
              <a:rPr lang="es-ES" sz="2000" dirty="0" smtClean="0">
                <a:solidFill>
                  <a:schemeClr val="tx1">
                    <a:lumMod val="75000"/>
                    <a:lumOff val="25000"/>
                  </a:schemeClr>
                </a:solidFill>
              </a:rPr>
              <a:t>Noviembre </a:t>
            </a:r>
            <a:r>
              <a:rPr lang="es-CL" sz="2000" dirty="0" smtClean="0">
                <a:solidFill>
                  <a:schemeClr val="tx1">
                    <a:lumMod val="75000"/>
                    <a:lumOff val="25000"/>
                  </a:schemeClr>
                </a:solidFill>
              </a:rPr>
              <a:t>2017</a:t>
            </a:r>
            <a:endParaRPr lang="es-CL" sz="2000" dirty="0">
              <a:solidFill>
                <a:schemeClr val="tx1">
                  <a:lumMod val="75000"/>
                  <a:lumOff val="25000"/>
                </a:schemeClr>
              </a:solidFill>
            </a:endParaRPr>
          </a:p>
          <a:p>
            <a:pPr marL="0" marR="0" lvl="0" indent="0" algn="ctr" defTabSz="914400" rtl="0" eaLnBrk="0" fontAlgn="base" latinLnBrk="0" hangingPunct="0">
              <a:lnSpc>
                <a:spcPct val="100000"/>
              </a:lnSpc>
              <a:spcBef>
                <a:spcPct val="20000"/>
              </a:spcBef>
              <a:spcAft>
                <a:spcPct val="0"/>
              </a:spcAft>
              <a:buClrTx/>
              <a:buSzTx/>
              <a:buFontTx/>
              <a:buNone/>
              <a:tabLst/>
              <a:defRPr/>
            </a:pPr>
            <a:endParaRPr kumimoji="0" lang="es-CL" altLang="es-CL" sz="3200" b="0" i="0" u="none" strike="noStrike" kern="0" cap="none" spc="0" normalizeH="0" baseline="0" noProof="0" dirty="0" smtClean="0">
              <a:ln>
                <a:noFill/>
              </a:ln>
              <a:solidFill>
                <a:schemeClr val="tx1"/>
              </a:solidFill>
              <a:effectLst/>
              <a:uLnTx/>
              <a:uFillTx/>
              <a:latin typeface="+mn-lt"/>
              <a:ea typeface="+mn-ea"/>
              <a:cs typeface="+mn-cs"/>
            </a:endParaRPr>
          </a:p>
        </p:txBody>
      </p:sp>
      <p:pic>
        <p:nvPicPr>
          <p:cNvPr id="2" name="Imagen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0" y="764704"/>
            <a:ext cx="3048000" cy="1176528"/>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p:nvPr/>
        </p:nvCxnSpPr>
        <p:spPr>
          <a:xfrm>
            <a:off x="0" y="836712"/>
            <a:ext cx="8143875" cy="0"/>
          </a:xfrm>
          <a:prstGeom prst="line">
            <a:avLst/>
          </a:prstGeom>
          <a:ln w="34925">
            <a:solidFill>
              <a:srgbClr val="5BA3A2"/>
            </a:solidFill>
          </a:ln>
        </p:spPr>
        <p:style>
          <a:lnRef idx="1">
            <a:schemeClr val="accent1"/>
          </a:lnRef>
          <a:fillRef idx="0">
            <a:schemeClr val="accent1"/>
          </a:fillRef>
          <a:effectRef idx="0">
            <a:schemeClr val="accent1"/>
          </a:effectRef>
          <a:fontRef idx="minor">
            <a:schemeClr val="tx1"/>
          </a:fontRef>
        </p:style>
      </p:cxnSp>
      <p:sp>
        <p:nvSpPr>
          <p:cNvPr id="15" name="AutoShape 3"/>
          <p:cNvSpPr>
            <a:spLocks noChangeArrowheads="1"/>
          </p:cNvSpPr>
          <p:nvPr/>
        </p:nvSpPr>
        <p:spPr bwMode="auto">
          <a:xfrm>
            <a:off x="0" y="-26988"/>
            <a:ext cx="9144000" cy="865188"/>
          </a:xfrm>
          <a:prstGeom prst="roundRect">
            <a:avLst>
              <a:gd name="adj" fmla="val 0"/>
            </a:avLst>
          </a:prstGeom>
          <a:noFill/>
          <a:ln w="9525" algn="ctr">
            <a:noFill/>
            <a:round/>
            <a:headEnd/>
            <a:tailEnd/>
          </a:ln>
        </p:spPr>
        <p:txBody>
          <a:bodyPr wrap="none" anchor="ctr"/>
          <a:lstStyle/>
          <a:p>
            <a:r>
              <a:rPr lang="es-ES" altLang="es-CL" sz="3600" dirty="0"/>
              <a:t>	</a:t>
            </a:r>
            <a:r>
              <a:rPr lang="es-ES" altLang="es-CL" sz="3200" dirty="0"/>
              <a:t> V</a:t>
            </a:r>
            <a:r>
              <a:rPr lang="es-ES" altLang="es-CL" sz="3200" dirty="0" smtClean="0"/>
              <a:t>.- </a:t>
            </a:r>
            <a:r>
              <a:rPr lang="es-ES" altLang="es-CL" sz="3200" dirty="0"/>
              <a:t>Resultados Destacables</a:t>
            </a:r>
            <a:endParaRPr lang="es-ES" altLang="es-CL" sz="2600" dirty="0"/>
          </a:p>
        </p:txBody>
      </p:sp>
      <p:pic>
        <p:nvPicPr>
          <p:cNvPr id="16" name="Imagen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48842" y="6093296"/>
            <a:ext cx="1555606" cy="600464"/>
          </a:xfrm>
          <a:prstGeom prst="rect">
            <a:avLst/>
          </a:prstGeom>
        </p:spPr>
      </p:pic>
      <p:sp>
        <p:nvSpPr>
          <p:cNvPr id="6" name="Rectángulo 5"/>
          <p:cNvSpPr/>
          <p:nvPr/>
        </p:nvSpPr>
        <p:spPr>
          <a:xfrm>
            <a:off x="467544" y="1042324"/>
            <a:ext cx="8208912" cy="2031325"/>
          </a:xfrm>
          <a:prstGeom prst="rect">
            <a:avLst/>
          </a:prstGeom>
        </p:spPr>
        <p:txBody>
          <a:bodyPr wrap="square">
            <a:spAutoFit/>
          </a:bodyPr>
          <a:lstStyle/>
          <a:p>
            <a:pPr lvl="0"/>
            <a:r>
              <a:rPr lang="es-CL" sz="1600" b="1" dirty="0" smtClean="0"/>
              <a:t>Tarifa Uber</a:t>
            </a:r>
          </a:p>
          <a:p>
            <a:pPr lvl="0"/>
            <a:endParaRPr lang="es-CL" sz="1600" b="1" dirty="0"/>
          </a:p>
          <a:p>
            <a:pPr algn="just"/>
            <a:r>
              <a:rPr lang="es-CL" sz="1600" dirty="0"/>
              <a:t>En relación al promedio, en el horario punta de la tarde la tarifa en La Florida aumentó un 40%, a diferencia de lo observado en Providencia, donde aumentó un 12% (Figura 11). La situación varía en gran proporción con respecto a las mediciones tomadas durante el fin de semana. </a:t>
            </a:r>
            <a:endParaRPr lang="es-ES" sz="1600" dirty="0"/>
          </a:p>
          <a:p>
            <a:pPr lvl="0"/>
            <a:endParaRPr lang="es-CL" sz="1600" b="1" dirty="0"/>
          </a:p>
          <a:p>
            <a:pPr lvl="0"/>
            <a:endParaRPr lang="es-CL" sz="1400" b="1"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2585134"/>
            <a:ext cx="6496199" cy="4188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376848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p:nvPr/>
        </p:nvCxnSpPr>
        <p:spPr>
          <a:xfrm>
            <a:off x="0" y="857250"/>
            <a:ext cx="8143875" cy="0"/>
          </a:xfrm>
          <a:prstGeom prst="line">
            <a:avLst/>
          </a:prstGeom>
          <a:ln w="34925">
            <a:solidFill>
              <a:srgbClr val="5BA3A2"/>
            </a:solidFill>
          </a:ln>
        </p:spPr>
        <p:style>
          <a:lnRef idx="1">
            <a:schemeClr val="accent1"/>
          </a:lnRef>
          <a:fillRef idx="0">
            <a:schemeClr val="accent1"/>
          </a:fillRef>
          <a:effectRef idx="0">
            <a:schemeClr val="accent1"/>
          </a:effectRef>
          <a:fontRef idx="minor">
            <a:schemeClr val="tx1"/>
          </a:fontRef>
        </p:style>
      </p:cxnSp>
      <p:sp>
        <p:nvSpPr>
          <p:cNvPr id="15" name="AutoShape 3"/>
          <p:cNvSpPr>
            <a:spLocks noChangeArrowheads="1"/>
          </p:cNvSpPr>
          <p:nvPr/>
        </p:nvSpPr>
        <p:spPr bwMode="auto">
          <a:xfrm>
            <a:off x="0" y="-26988"/>
            <a:ext cx="9144000" cy="865188"/>
          </a:xfrm>
          <a:prstGeom prst="roundRect">
            <a:avLst>
              <a:gd name="adj" fmla="val 0"/>
            </a:avLst>
          </a:prstGeom>
          <a:noFill/>
          <a:ln w="9525" algn="ctr">
            <a:noFill/>
            <a:round/>
            <a:headEnd/>
            <a:tailEnd/>
          </a:ln>
        </p:spPr>
        <p:txBody>
          <a:bodyPr wrap="none" anchor="ctr"/>
          <a:lstStyle/>
          <a:p>
            <a:r>
              <a:rPr lang="es-ES" altLang="es-CL" sz="3600" dirty="0"/>
              <a:t>	</a:t>
            </a:r>
            <a:r>
              <a:rPr lang="es-ES" altLang="es-CL" sz="3200" dirty="0" smtClean="0"/>
              <a:t>V</a:t>
            </a:r>
            <a:r>
              <a:rPr lang="es-ES" altLang="es-CL" sz="3200" dirty="0" smtClean="0"/>
              <a:t>.- </a:t>
            </a:r>
            <a:r>
              <a:rPr lang="es-ES" altLang="es-CL" sz="3200" dirty="0"/>
              <a:t>Resultados Destacables</a:t>
            </a:r>
            <a:endParaRPr lang="es-ES" altLang="es-CL" sz="2600" dirty="0"/>
          </a:p>
        </p:txBody>
      </p:sp>
      <p:pic>
        <p:nvPicPr>
          <p:cNvPr id="16" name="Imagen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48842" y="6093296"/>
            <a:ext cx="1555606" cy="600464"/>
          </a:xfrm>
          <a:prstGeom prst="rect">
            <a:avLst/>
          </a:prstGeom>
        </p:spPr>
      </p:pic>
      <p:sp>
        <p:nvSpPr>
          <p:cNvPr id="4" name="Rectángulo 3"/>
          <p:cNvSpPr/>
          <p:nvPr/>
        </p:nvSpPr>
        <p:spPr>
          <a:xfrm>
            <a:off x="399529" y="907561"/>
            <a:ext cx="7344816" cy="2339102"/>
          </a:xfrm>
          <a:prstGeom prst="rect">
            <a:avLst/>
          </a:prstGeom>
        </p:spPr>
        <p:txBody>
          <a:bodyPr wrap="square">
            <a:spAutoFit/>
          </a:bodyPr>
          <a:lstStyle/>
          <a:p>
            <a:r>
              <a:rPr lang="es-ES" sz="1600" b="1" dirty="0" smtClean="0"/>
              <a:t>Costo total viajes</a:t>
            </a:r>
          </a:p>
          <a:p>
            <a:endParaRPr lang="es-ES" sz="1600" b="1" dirty="0">
              <a:solidFill>
                <a:srgbClr val="FF0000"/>
              </a:solidFill>
            </a:endParaRPr>
          </a:p>
          <a:p>
            <a:pPr lvl="0" algn="just"/>
            <a:r>
              <a:rPr lang="es-CL" sz="1600" dirty="0"/>
              <a:t>En promedio, considerando la sumatoria de todos los viajes realizados con cliente oculto, el resultado total de Uber fue 7% menor a la media, mientras que Easy Taxi tuvo una variación igual a cero respecto a la media. El servicio de Taxi básico fue 18% mayor a la media, resultando ser la variación más alta. Al contrario, Cabify se ubicó 11% bajo la media, siendo el más barato</a:t>
            </a:r>
            <a:r>
              <a:rPr lang="es-CL" sz="1600" dirty="0" smtClean="0"/>
              <a:t>.</a:t>
            </a:r>
            <a:r>
              <a:rPr lang="es-CL" sz="1600" b="1" dirty="0" smtClean="0">
                <a:solidFill>
                  <a:srgbClr val="FF0000"/>
                </a:solidFill>
              </a:rPr>
              <a:t/>
            </a:r>
            <a:br>
              <a:rPr lang="es-CL" sz="1600" b="1" dirty="0" smtClean="0">
                <a:solidFill>
                  <a:srgbClr val="FF0000"/>
                </a:solidFill>
              </a:rPr>
            </a:br>
            <a:endParaRPr lang="es-CL" sz="1600" dirty="0"/>
          </a:p>
          <a:p>
            <a:pPr marL="285750" indent="-285750">
              <a:buFont typeface="Wingdings" panose="05000000000000000000" pitchFamily="2" charset="2"/>
              <a:buChar char="§"/>
            </a:pPr>
            <a:endParaRPr lang="es-CL" dirty="0">
              <a:solidFill>
                <a:srgbClr val="3366CC"/>
              </a:solidFill>
            </a:endParaRPr>
          </a:p>
        </p:txBody>
      </p:sp>
      <p:pic>
        <p:nvPicPr>
          <p:cNvPr id="7" name="6 Imagen"/>
          <p:cNvPicPr/>
          <p:nvPr/>
        </p:nvPicPr>
        <p:blipFill>
          <a:blip r:embed="rId3"/>
          <a:stretch>
            <a:fillRect/>
          </a:stretch>
        </p:blipFill>
        <p:spPr>
          <a:xfrm>
            <a:off x="399528" y="2852936"/>
            <a:ext cx="6476728" cy="3744416"/>
          </a:xfrm>
          <a:prstGeom prst="rect">
            <a:avLst/>
          </a:prstGeom>
        </p:spPr>
      </p:pic>
    </p:spTree>
    <p:extLst>
      <p:ext uri="{BB962C8B-B14F-4D97-AF65-F5344CB8AC3E}">
        <p14:creationId xmlns:p14="http://schemas.microsoft.com/office/powerpoint/2010/main" val="14320969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AutoShape 3"/>
          <p:cNvSpPr>
            <a:spLocks noChangeArrowheads="1"/>
          </p:cNvSpPr>
          <p:nvPr/>
        </p:nvSpPr>
        <p:spPr bwMode="auto">
          <a:xfrm>
            <a:off x="0" y="-26988"/>
            <a:ext cx="9144000" cy="865188"/>
          </a:xfrm>
          <a:prstGeom prst="roundRect">
            <a:avLst>
              <a:gd name="adj" fmla="val 0"/>
            </a:avLst>
          </a:prstGeom>
          <a:noFill/>
          <a:ln w="9525" algn="ctr">
            <a:noFill/>
            <a:round/>
            <a:headEnd/>
            <a:tailEnd/>
          </a:ln>
        </p:spPr>
        <p:txBody>
          <a:bodyPr wrap="none" anchor="ctr"/>
          <a:lstStyle/>
          <a:p>
            <a:r>
              <a:rPr lang="es-ES" altLang="es-CL" sz="3200" dirty="0"/>
              <a:t>	</a:t>
            </a:r>
            <a:r>
              <a:rPr lang="es-ES" altLang="es-CL" sz="3200" dirty="0" smtClean="0"/>
              <a:t>V</a:t>
            </a:r>
            <a:r>
              <a:rPr lang="es-ES" altLang="es-CL" sz="3200" dirty="0" smtClean="0"/>
              <a:t>.- </a:t>
            </a:r>
            <a:r>
              <a:rPr lang="es-ES" altLang="es-CL" sz="3200" dirty="0"/>
              <a:t>Resultados Destacables</a:t>
            </a:r>
            <a:endParaRPr lang="es-ES" altLang="es-CL" sz="3200" dirty="0"/>
          </a:p>
        </p:txBody>
      </p:sp>
      <p:cxnSp>
        <p:nvCxnSpPr>
          <p:cNvPr id="8" name="7 Conector recto"/>
          <p:cNvCxnSpPr/>
          <p:nvPr/>
        </p:nvCxnSpPr>
        <p:spPr>
          <a:xfrm>
            <a:off x="0" y="857250"/>
            <a:ext cx="8143875" cy="0"/>
          </a:xfrm>
          <a:prstGeom prst="line">
            <a:avLst/>
          </a:prstGeom>
          <a:ln w="34925">
            <a:solidFill>
              <a:srgbClr val="5BA3A2"/>
            </a:solidFill>
          </a:ln>
        </p:spPr>
        <p:style>
          <a:lnRef idx="1">
            <a:schemeClr val="accent1"/>
          </a:lnRef>
          <a:fillRef idx="0">
            <a:schemeClr val="accent1"/>
          </a:fillRef>
          <a:effectRef idx="0">
            <a:schemeClr val="accent1"/>
          </a:effectRef>
          <a:fontRef idx="minor">
            <a:schemeClr val="tx1"/>
          </a:fontRef>
        </p:style>
      </p:cxnSp>
      <p:pic>
        <p:nvPicPr>
          <p:cNvPr id="9" name="Imagen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48842" y="6093296"/>
            <a:ext cx="1555606" cy="600464"/>
          </a:xfrm>
          <a:prstGeom prst="rect">
            <a:avLst/>
          </a:prstGeom>
        </p:spPr>
      </p:pic>
      <p:sp>
        <p:nvSpPr>
          <p:cNvPr id="2" name="Rectángulo 1"/>
          <p:cNvSpPr/>
          <p:nvPr/>
        </p:nvSpPr>
        <p:spPr>
          <a:xfrm>
            <a:off x="250796" y="980728"/>
            <a:ext cx="8137628" cy="1569660"/>
          </a:xfrm>
          <a:prstGeom prst="rect">
            <a:avLst/>
          </a:prstGeom>
        </p:spPr>
        <p:txBody>
          <a:bodyPr wrap="square">
            <a:spAutoFit/>
          </a:bodyPr>
          <a:lstStyle/>
          <a:p>
            <a:r>
              <a:rPr lang="es-CL" sz="1600" b="1" dirty="0" smtClean="0"/>
              <a:t>Costo por kilómetro recorrido</a:t>
            </a:r>
          </a:p>
          <a:p>
            <a:pPr marL="285750" indent="-285750">
              <a:buFont typeface="Wingdings" charset="2"/>
              <a:buChar char="§"/>
            </a:pPr>
            <a:endParaRPr lang="es-CL" sz="1600" dirty="0"/>
          </a:p>
          <a:p>
            <a:pPr lvl="0" algn="just"/>
            <a:r>
              <a:rPr lang="es-CL" sz="1600" dirty="0"/>
              <a:t>Al considerar la tarifa promedio por kilómetro recorrido, la más alta fue para el servicio de Taxi básico con $708/km, mientras que la más barata fue de $558/km. Las tarifas por kilómetro recorrido de Uber y Easy Taxi fueron $591/km y $597/km respectivamente</a:t>
            </a:r>
            <a:r>
              <a:rPr lang="es-CL" sz="1600" dirty="0" smtClean="0"/>
              <a:t>.</a:t>
            </a:r>
            <a:endParaRPr lang="es-CL" sz="1600" b="1" dirty="0"/>
          </a:p>
        </p:txBody>
      </p:sp>
      <p:pic>
        <p:nvPicPr>
          <p:cNvPr id="10" name="9 Imagen"/>
          <p:cNvPicPr/>
          <p:nvPr/>
        </p:nvPicPr>
        <p:blipFill>
          <a:blip r:embed="rId3"/>
          <a:stretch>
            <a:fillRect/>
          </a:stretch>
        </p:blipFill>
        <p:spPr>
          <a:xfrm>
            <a:off x="250796" y="2578840"/>
            <a:ext cx="6481444" cy="3946503"/>
          </a:xfrm>
          <a:prstGeom prst="rect">
            <a:avLst/>
          </a:prstGeom>
        </p:spPr>
      </p:pic>
    </p:spTree>
    <p:extLst>
      <p:ext uri="{BB962C8B-B14F-4D97-AF65-F5344CB8AC3E}">
        <p14:creationId xmlns:p14="http://schemas.microsoft.com/office/powerpoint/2010/main" val="33990382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3"/>
          <p:cNvSpPr>
            <a:spLocks noChangeArrowheads="1"/>
          </p:cNvSpPr>
          <p:nvPr/>
        </p:nvSpPr>
        <p:spPr bwMode="auto">
          <a:xfrm>
            <a:off x="0" y="-26988"/>
            <a:ext cx="9144000" cy="865188"/>
          </a:xfrm>
          <a:prstGeom prst="roundRect">
            <a:avLst>
              <a:gd name="adj" fmla="val 0"/>
            </a:avLst>
          </a:prstGeom>
          <a:noFill/>
          <a:ln w="9525" algn="ctr">
            <a:noFill/>
            <a:round/>
            <a:headEnd/>
            <a:tailEnd/>
          </a:ln>
        </p:spPr>
        <p:txBody>
          <a:bodyPr wrap="none" anchor="ctr"/>
          <a:lstStyle/>
          <a:p>
            <a:r>
              <a:rPr lang="es-ES" altLang="es-CL" sz="3200" dirty="0"/>
              <a:t>	</a:t>
            </a:r>
            <a:r>
              <a:rPr lang="es-ES" altLang="es-CL" sz="3200" dirty="0" smtClean="0"/>
              <a:t>VI.- Seguridad Latin NCAP</a:t>
            </a:r>
            <a:endParaRPr lang="es-ES" altLang="es-CL" sz="3200" dirty="0"/>
          </a:p>
        </p:txBody>
      </p:sp>
      <p:cxnSp>
        <p:nvCxnSpPr>
          <p:cNvPr id="8" name="7 Conector recto"/>
          <p:cNvCxnSpPr/>
          <p:nvPr/>
        </p:nvCxnSpPr>
        <p:spPr>
          <a:xfrm>
            <a:off x="0" y="857250"/>
            <a:ext cx="8143875" cy="0"/>
          </a:xfrm>
          <a:prstGeom prst="line">
            <a:avLst/>
          </a:prstGeom>
          <a:ln w="34925">
            <a:solidFill>
              <a:srgbClr val="5BA3A2"/>
            </a:solidFill>
          </a:ln>
        </p:spPr>
        <p:style>
          <a:lnRef idx="1">
            <a:schemeClr val="accent1"/>
          </a:lnRef>
          <a:fillRef idx="0">
            <a:schemeClr val="accent1"/>
          </a:fillRef>
          <a:effectRef idx="0">
            <a:schemeClr val="accent1"/>
          </a:effectRef>
          <a:fontRef idx="minor">
            <a:schemeClr val="tx1"/>
          </a:fontRef>
        </p:style>
      </p:cxnSp>
      <p:sp>
        <p:nvSpPr>
          <p:cNvPr id="5" name="Rectángulo 4"/>
          <p:cNvSpPr/>
          <p:nvPr/>
        </p:nvSpPr>
        <p:spPr>
          <a:xfrm>
            <a:off x="323529" y="1280948"/>
            <a:ext cx="8280919" cy="5663089"/>
          </a:xfrm>
          <a:prstGeom prst="rect">
            <a:avLst/>
          </a:prstGeom>
        </p:spPr>
        <p:txBody>
          <a:bodyPr wrap="square">
            <a:spAutoFit/>
          </a:bodyPr>
          <a:lstStyle/>
          <a:p>
            <a:r>
              <a:rPr lang="es-CL" dirty="0" smtClean="0"/>
              <a:t>Seguridad  Latin NCAP</a:t>
            </a:r>
          </a:p>
          <a:p>
            <a:pPr algn="ctr"/>
            <a:endParaRPr lang="es-CL" dirty="0"/>
          </a:p>
          <a:p>
            <a:pPr algn="just"/>
            <a:r>
              <a:rPr lang="es-CL" sz="1600" dirty="0" smtClean="0"/>
              <a:t>En relación a la variable de seguridad durante el viaje en los servicios evaluados se ha tomado en cuenta la clasificación que tenga cada modelo según los parámetros internacionales de Latin NCAP. Las pruebas de impacto realizadas por esta entidad emiten una calificación de 0 a 5 estrellas según ciertos criterios relacionados a la seguridad de pasajeros adultos, niños y peatones. De los 72 vehículos en los que se realizaron los viajes hubo 33 modelos diferentes, de estos modelos 11 han pasado por las pruebas de Latin NCAP entre los años 2010 y 2017. Los detalles del resultado de la calificación obtenida por cada uno se presentan en la siguiente tabla. </a:t>
            </a:r>
          </a:p>
          <a:p>
            <a:pPr algn="just"/>
            <a:endParaRPr lang="es-CL" dirty="0"/>
          </a:p>
          <a:p>
            <a:pPr algn="just"/>
            <a:r>
              <a:rPr lang="es-CL" sz="1600" dirty="0"/>
              <a:t>Según los datos recopilados, la empresa Cabify fue la que tuvo mayor cantidad de vehículos con puntuaciones mayores a 3 estrellas, en relación al total de los vehículos que han sido probados por Latin NCAP. </a:t>
            </a:r>
            <a:endParaRPr lang="es-CL" sz="1600" dirty="0" smtClean="0"/>
          </a:p>
          <a:p>
            <a:pPr algn="just"/>
            <a:endParaRPr lang="es-ES" sz="1600" dirty="0"/>
          </a:p>
          <a:p>
            <a:pPr algn="just"/>
            <a:r>
              <a:rPr lang="es-CL" sz="1600" dirty="0"/>
              <a:t>La antigüedad de los vehículos, en la mayoría de las instancias puede ser un parámetro para comparar la seguridad de los vehículos. En este caso se pudo observar que un 72% de los vehículos tienen una antigüedad menor a 6 años.</a:t>
            </a:r>
            <a:endParaRPr lang="es-ES" sz="1600" dirty="0"/>
          </a:p>
          <a:p>
            <a:endParaRPr lang="es-ES" dirty="0"/>
          </a:p>
          <a:p>
            <a:endParaRPr lang="es-CL" dirty="0" smtClean="0"/>
          </a:p>
          <a:p>
            <a:endParaRPr lang="es-CL" dirty="0"/>
          </a:p>
        </p:txBody>
      </p:sp>
      <p:pic>
        <p:nvPicPr>
          <p:cNvPr id="12" name="Imagen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48842" y="6093296"/>
            <a:ext cx="1555606" cy="600464"/>
          </a:xfrm>
          <a:prstGeom prst="rect">
            <a:avLst/>
          </a:prstGeom>
        </p:spPr>
      </p:pic>
    </p:spTree>
    <p:extLst>
      <p:ext uri="{BB962C8B-B14F-4D97-AF65-F5344CB8AC3E}">
        <p14:creationId xmlns:p14="http://schemas.microsoft.com/office/powerpoint/2010/main" val="16710193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3"/>
          <p:cNvSpPr>
            <a:spLocks noChangeArrowheads="1"/>
          </p:cNvSpPr>
          <p:nvPr/>
        </p:nvSpPr>
        <p:spPr bwMode="auto">
          <a:xfrm>
            <a:off x="0" y="-26988"/>
            <a:ext cx="9144000" cy="865188"/>
          </a:xfrm>
          <a:prstGeom prst="roundRect">
            <a:avLst>
              <a:gd name="adj" fmla="val 0"/>
            </a:avLst>
          </a:prstGeom>
          <a:noFill/>
          <a:ln w="9525" algn="ctr">
            <a:noFill/>
            <a:round/>
            <a:headEnd/>
            <a:tailEnd/>
          </a:ln>
        </p:spPr>
        <p:txBody>
          <a:bodyPr wrap="none" anchor="ctr"/>
          <a:lstStyle/>
          <a:p>
            <a:r>
              <a:rPr lang="es-ES" altLang="es-CL" sz="3200" dirty="0"/>
              <a:t>	</a:t>
            </a:r>
            <a:r>
              <a:rPr lang="es-ES" altLang="es-CL" sz="3200" dirty="0" smtClean="0"/>
              <a:t>VI</a:t>
            </a:r>
            <a:r>
              <a:rPr lang="es-ES" altLang="es-CL" sz="3200" dirty="0"/>
              <a:t>.- Seguridad Latin NCAP</a:t>
            </a:r>
            <a:endParaRPr lang="es-ES" altLang="es-CL" sz="3200" dirty="0"/>
          </a:p>
        </p:txBody>
      </p:sp>
      <p:cxnSp>
        <p:nvCxnSpPr>
          <p:cNvPr id="4" name="3 Conector recto"/>
          <p:cNvCxnSpPr/>
          <p:nvPr/>
        </p:nvCxnSpPr>
        <p:spPr>
          <a:xfrm>
            <a:off x="0" y="857250"/>
            <a:ext cx="8143875" cy="0"/>
          </a:xfrm>
          <a:prstGeom prst="line">
            <a:avLst/>
          </a:prstGeom>
          <a:ln w="34925">
            <a:solidFill>
              <a:srgbClr val="5BA3A2"/>
            </a:solidFill>
          </a:ln>
        </p:spPr>
        <p:style>
          <a:lnRef idx="1">
            <a:schemeClr val="accent1"/>
          </a:lnRef>
          <a:fillRef idx="0">
            <a:schemeClr val="accent1"/>
          </a:fillRef>
          <a:effectRef idx="0">
            <a:schemeClr val="accent1"/>
          </a:effectRef>
          <a:fontRef idx="minor">
            <a:schemeClr val="tx1"/>
          </a:fontRef>
        </p:style>
      </p:cxnSp>
      <p:pic>
        <p:nvPicPr>
          <p:cNvPr id="5" name="Imagen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48842" y="6093296"/>
            <a:ext cx="1555606" cy="600464"/>
          </a:xfrm>
          <a:prstGeom prst="rect">
            <a:avLst/>
          </a:prstGeom>
        </p:spPr>
      </p:pic>
      <p:pic>
        <p:nvPicPr>
          <p:cNvPr id="8" name="7 Imagen"/>
          <p:cNvPicPr/>
          <p:nvPr/>
        </p:nvPicPr>
        <p:blipFill>
          <a:blip r:embed="rId3"/>
          <a:stretch>
            <a:fillRect/>
          </a:stretch>
        </p:blipFill>
        <p:spPr>
          <a:xfrm>
            <a:off x="683568" y="985837"/>
            <a:ext cx="5616624" cy="5707923"/>
          </a:xfrm>
          <a:prstGeom prst="rect">
            <a:avLst/>
          </a:prstGeom>
        </p:spPr>
      </p:pic>
    </p:spTree>
    <p:extLst>
      <p:ext uri="{BB962C8B-B14F-4D97-AF65-F5344CB8AC3E}">
        <p14:creationId xmlns:p14="http://schemas.microsoft.com/office/powerpoint/2010/main" val="36421268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
          <p:cNvSpPr>
            <a:spLocks noChangeArrowheads="1"/>
          </p:cNvSpPr>
          <p:nvPr/>
        </p:nvSpPr>
        <p:spPr bwMode="auto">
          <a:xfrm>
            <a:off x="0" y="-26988"/>
            <a:ext cx="9144000" cy="865188"/>
          </a:xfrm>
          <a:prstGeom prst="roundRect">
            <a:avLst>
              <a:gd name="adj" fmla="val 0"/>
            </a:avLst>
          </a:prstGeom>
          <a:noFill/>
          <a:ln w="9525" algn="ctr">
            <a:noFill/>
            <a:round/>
            <a:headEnd/>
            <a:tailEnd/>
          </a:ln>
        </p:spPr>
        <p:txBody>
          <a:bodyPr wrap="none" anchor="ctr"/>
          <a:lstStyle/>
          <a:p>
            <a:r>
              <a:rPr lang="es-ES" altLang="es-CL" sz="3200" dirty="0"/>
              <a:t>	</a:t>
            </a:r>
            <a:r>
              <a:rPr lang="es-ES" altLang="es-CL" sz="3200" dirty="0" smtClean="0"/>
              <a:t>VI</a:t>
            </a:r>
            <a:r>
              <a:rPr lang="es-ES" altLang="es-CL" sz="3200" dirty="0"/>
              <a:t>.- I</a:t>
            </a:r>
            <a:r>
              <a:rPr lang="es-ES" altLang="es-CL" sz="3200" dirty="0" smtClean="0"/>
              <a:t>nformación general de las empresas</a:t>
            </a:r>
            <a:endParaRPr lang="es-ES" altLang="es-CL" sz="3200" dirty="0"/>
          </a:p>
        </p:txBody>
      </p:sp>
      <p:cxnSp>
        <p:nvCxnSpPr>
          <p:cNvPr id="3" name="2 Conector recto"/>
          <p:cNvCxnSpPr/>
          <p:nvPr/>
        </p:nvCxnSpPr>
        <p:spPr>
          <a:xfrm>
            <a:off x="0" y="857250"/>
            <a:ext cx="8143875" cy="0"/>
          </a:xfrm>
          <a:prstGeom prst="line">
            <a:avLst/>
          </a:prstGeom>
          <a:ln w="34925">
            <a:solidFill>
              <a:srgbClr val="5BA3A2"/>
            </a:solidFill>
          </a:ln>
        </p:spPr>
        <p:style>
          <a:lnRef idx="1">
            <a:schemeClr val="accent1"/>
          </a:lnRef>
          <a:fillRef idx="0">
            <a:schemeClr val="accent1"/>
          </a:fillRef>
          <a:effectRef idx="0">
            <a:schemeClr val="accent1"/>
          </a:effectRef>
          <a:fontRef idx="minor">
            <a:schemeClr val="tx1"/>
          </a:fontRef>
        </p:style>
      </p:cxnSp>
      <p:pic>
        <p:nvPicPr>
          <p:cNvPr id="4" name="Imagen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48842" y="6093296"/>
            <a:ext cx="1555606" cy="600464"/>
          </a:xfrm>
          <a:prstGeom prst="rect">
            <a:avLst/>
          </a:prstGeom>
        </p:spPr>
      </p:pic>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8663" y="962025"/>
            <a:ext cx="7686675" cy="4933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477365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
          <p:cNvSpPr>
            <a:spLocks noChangeArrowheads="1"/>
          </p:cNvSpPr>
          <p:nvPr/>
        </p:nvSpPr>
        <p:spPr bwMode="auto">
          <a:xfrm>
            <a:off x="0" y="-26988"/>
            <a:ext cx="9144000" cy="865188"/>
          </a:xfrm>
          <a:prstGeom prst="roundRect">
            <a:avLst>
              <a:gd name="adj" fmla="val 0"/>
            </a:avLst>
          </a:prstGeom>
          <a:noFill/>
          <a:ln w="9525" algn="ctr">
            <a:noFill/>
            <a:round/>
            <a:headEnd/>
            <a:tailEnd/>
          </a:ln>
        </p:spPr>
        <p:txBody>
          <a:bodyPr wrap="none" anchor="ctr"/>
          <a:lstStyle/>
          <a:p>
            <a:r>
              <a:rPr lang="es-ES" altLang="es-CL" sz="3200" dirty="0"/>
              <a:t>	</a:t>
            </a:r>
            <a:r>
              <a:rPr lang="es-ES" altLang="es-CL" sz="3200" dirty="0" smtClean="0"/>
              <a:t>VII.- </a:t>
            </a:r>
            <a:r>
              <a:rPr lang="es-ES" altLang="es-CL" sz="3200" dirty="0"/>
              <a:t>Conclusiones</a:t>
            </a:r>
          </a:p>
        </p:txBody>
      </p:sp>
      <p:cxnSp>
        <p:nvCxnSpPr>
          <p:cNvPr id="3" name="2 Conector recto"/>
          <p:cNvCxnSpPr/>
          <p:nvPr/>
        </p:nvCxnSpPr>
        <p:spPr>
          <a:xfrm>
            <a:off x="0" y="857250"/>
            <a:ext cx="8143875" cy="0"/>
          </a:xfrm>
          <a:prstGeom prst="line">
            <a:avLst/>
          </a:prstGeom>
          <a:ln w="34925">
            <a:solidFill>
              <a:srgbClr val="5BA3A2"/>
            </a:solidFill>
          </a:ln>
        </p:spPr>
        <p:style>
          <a:lnRef idx="1">
            <a:schemeClr val="accent1"/>
          </a:lnRef>
          <a:fillRef idx="0">
            <a:schemeClr val="accent1"/>
          </a:fillRef>
          <a:effectRef idx="0">
            <a:schemeClr val="accent1"/>
          </a:effectRef>
          <a:fontRef idx="minor">
            <a:schemeClr val="tx1"/>
          </a:fontRef>
        </p:style>
      </p:cxnSp>
      <p:pic>
        <p:nvPicPr>
          <p:cNvPr id="4" name="Imagen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48842" y="6093296"/>
            <a:ext cx="1555606" cy="600464"/>
          </a:xfrm>
          <a:prstGeom prst="rect">
            <a:avLst/>
          </a:prstGeom>
        </p:spPr>
      </p:pic>
      <p:sp>
        <p:nvSpPr>
          <p:cNvPr id="5" name="Rectángulo 1"/>
          <p:cNvSpPr/>
          <p:nvPr/>
        </p:nvSpPr>
        <p:spPr>
          <a:xfrm>
            <a:off x="250796" y="980728"/>
            <a:ext cx="8137628" cy="5016758"/>
          </a:xfrm>
          <a:prstGeom prst="rect">
            <a:avLst/>
          </a:prstGeom>
        </p:spPr>
        <p:txBody>
          <a:bodyPr wrap="square">
            <a:spAutoFit/>
          </a:bodyPr>
          <a:lstStyle/>
          <a:p>
            <a:pPr marL="285750" lvl="0" indent="-285750" algn="just">
              <a:buFont typeface="Arial" pitchFamily="34" charset="0"/>
              <a:buChar char="•"/>
            </a:pPr>
            <a:r>
              <a:rPr lang="es-CL" sz="1600" dirty="0" smtClean="0"/>
              <a:t>La </a:t>
            </a:r>
            <a:r>
              <a:rPr lang="es-CL" sz="1600" dirty="0"/>
              <a:t>variación de tarifas entre un sistema de transporte no presenta grandes diferencias, más bien, en algunos casos deben considerarse como marginales. </a:t>
            </a:r>
            <a:endParaRPr lang="es-CL" sz="1600" dirty="0" smtClean="0"/>
          </a:p>
          <a:p>
            <a:pPr lvl="0" algn="just"/>
            <a:endParaRPr lang="es-ES" sz="1600" dirty="0"/>
          </a:p>
          <a:p>
            <a:pPr marL="285750" lvl="0" indent="-285750" algn="just">
              <a:buFont typeface="Arial" pitchFamily="34" charset="0"/>
              <a:buChar char="•"/>
            </a:pPr>
            <a:r>
              <a:rPr lang="es-CL" sz="1600" dirty="0"/>
              <a:t>En promedio, para las simulaciones la tarifa de Uber fue 9% menor a la media por cada viaje, mientras que Cabify superó la media en 18% y a Uber en 14</a:t>
            </a:r>
            <a:r>
              <a:rPr lang="es-CL" sz="1600" dirty="0" smtClean="0"/>
              <a:t>%.</a:t>
            </a:r>
          </a:p>
          <a:p>
            <a:pPr marL="285750" lvl="0" indent="-285750" algn="just">
              <a:buFont typeface="Arial" pitchFamily="34" charset="0"/>
              <a:buChar char="•"/>
            </a:pPr>
            <a:endParaRPr lang="es-ES" sz="1600" dirty="0"/>
          </a:p>
          <a:p>
            <a:pPr marL="285750" lvl="0" indent="-285750" algn="just">
              <a:buFont typeface="Arial" pitchFamily="34" charset="0"/>
              <a:buChar char="•"/>
            </a:pPr>
            <a:r>
              <a:rPr lang="es-CL" sz="1600" dirty="0"/>
              <a:t>En promedio, para las simulaciones realizadas el tiempo de espera de Uber fue 3% menor a la media, mientras que el de Easy Taxi fue 47% menor, y el de Cabify fue 50% mayor a la media</a:t>
            </a:r>
            <a:r>
              <a:rPr lang="es-CL" sz="1600" dirty="0" smtClean="0"/>
              <a:t>.</a:t>
            </a:r>
          </a:p>
          <a:p>
            <a:pPr marL="285750" lvl="0" indent="-285750" algn="just">
              <a:buFont typeface="Arial" pitchFamily="34" charset="0"/>
              <a:buChar char="•"/>
            </a:pPr>
            <a:endParaRPr lang="es-ES" sz="1600" dirty="0"/>
          </a:p>
          <a:p>
            <a:pPr marL="285750" lvl="0" indent="-285750" algn="just">
              <a:buFont typeface="Arial" pitchFamily="34" charset="0"/>
              <a:buChar char="•"/>
            </a:pPr>
            <a:r>
              <a:rPr lang="es-CL" sz="1600" dirty="0"/>
              <a:t>En promedio, considerando la sumatoria de todos los viajes realizados con cliente oculto, el resultado total de Uber fue 7% menor a la media, mientras que Easy Taxi tuvo una variación igual a cero respecto a la media. El servicio de Taxi básico fue 18% mayor a la media, resultando ser la variación más alta. Al contrario, Cabify se ubicó 11% bajo la media, siendo el más barato</a:t>
            </a:r>
            <a:r>
              <a:rPr lang="es-CL" sz="1600" dirty="0" smtClean="0"/>
              <a:t>.</a:t>
            </a:r>
          </a:p>
          <a:p>
            <a:pPr marL="285750" lvl="0" indent="-285750" algn="just">
              <a:buFont typeface="Arial" pitchFamily="34" charset="0"/>
              <a:buChar char="•"/>
            </a:pPr>
            <a:endParaRPr lang="es-ES" sz="1600" dirty="0"/>
          </a:p>
          <a:p>
            <a:pPr marL="285750" lvl="0" indent="-285750" algn="just">
              <a:buFont typeface="Arial" pitchFamily="34" charset="0"/>
              <a:buChar char="•"/>
            </a:pPr>
            <a:r>
              <a:rPr lang="es-CL" sz="1600" dirty="0"/>
              <a:t>Al considerar la tarifa promedio por kilómetro recorrido, la más alta fue para el servicio de Taxi básico con $708/km, mientras que la más barata fue de $558/km. Las tarifas por kilómetro recorrido de Uber y Easy Taxi fueron $591/km y $597/km respectivamente</a:t>
            </a:r>
            <a:r>
              <a:rPr lang="es-CL" sz="1600" dirty="0" smtClean="0"/>
              <a:t>.</a:t>
            </a:r>
          </a:p>
        </p:txBody>
      </p:sp>
    </p:spTree>
    <p:extLst>
      <p:ext uri="{BB962C8B-B14F-4D97-AF65-F5344CB8AC3E}">
        <p14:creationId xmlns:p14="http://schemas.microsoft.com/office/powerpoint/2010/main" val="37783570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
          <p:cNvSpPr>
            <a:spLocks noChangeArrowheads="1"/>
          </p:cNvSpPr>
          <p:nvPr/>
        </p:nvSpPr>
        <p:spPr bwMode="auto">
          <a:xfrm>
            <a:off x="0" y="-26988"/>
            <a:ext cx="9144000" cy="865188"/>
          </a:xfrm>
          <a:prstGeom prst="roundRect">
            <a:avLst>
              <a:gd name="adj" fmla="val 0"/>
            </a:avLst>
          </a:prstGeom>
          <a:noFill/>
          <a:ln w="9525" algn="ctr">
            <a:noFill/>
            <a:round/>
            <a:headEnd/>
            <a:tailEnd/>
          </a:ln>
        </p:spPr>
        <p:txBody>
          <a:bodyPr wrap="none" anchor="ctr"/>
          <a:lstStyle/>
          <a:p>
            <a:r>
              <a:rPr lang="es-ES" altLang="es-CL" sz="3200" dirty="0"/>
              <a:t>	</a:t>
            </a:r>
            <a:r>
              <a:rPr lang="es-ES" altLang="es-CL" sz="3200" dirty="0" smtClean="0"/>
              <a:t>VII.- </a:t>
            </a:r>
            <a:r>
              <a:rPr lang="es-ES" altLang="es-CL" sz="3200" dirty="0"/>
              <a:t>Conclusiones</a:t>
            </a:r>
          </a:p>
        </p:txBody>
      </p:sp>
      <p:cxnSp>
        <p:nvCxnSpPr>
          <p:cNvPr id="3" name="2 Conector recto"/>
          <p:cNvCxnSpPr/>
          <p:nvPr/>
        </p:nvCxnSpPr>
        <p:spPr>
          <a:xfrm>
            <a:off x="0" y="857250"/>
            <a:ext cx="8143875" cy="0"/>
          </a:xfrm>
          <a:prstGeom prst="line">
            <a:avLst/>
          </a:prstGeom>
          <a:ln w="34925">
            <a:solidFill>
              <a:srgbClr val="5BA3A2"/>
            </a:solidFill>
          </a:ln>
        </p:spPr>
        <p:style>
          <a:lnRef idx="1">
            <a:schemeClr val="accent1"/>
          </a:lnRef>
          <a:fillRef idx="0">
            <a:schemeClr val="accent1"/>
          </a:fillRef>
          <a:effectRef idx="0">
            <a:schemeClr val="accent1"/>
          </a:effectRef>
          <a:fontRef idx="minor">
            <a:schemeClr val="tx1"/>
          </a:fontRef>
        </p:style>
      </p:cxnSp>
      <p:pic>
        <p:nvPicPr>
          <p:cNvPr id="4" name="Imagen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48842" y="6093296"/>
            <a:ext cx="1555606" cy="600464"/>
          </a:xfrm>
          <a:prstGeom prst="rect">
            <a:avLst/>
          </a:prstGeom>
        </p:spPr>
      </p:pic>
      <p:sp>
        <p:nvSpPr>
          <p:cNvPr id="5" name="Rectángulo 1"/>
          <p:cNvSpPr/>
          <p:nvPr/>
        </p:nvSpPr>
        <p:spPr>
          <a:xfrm>
            <a:off x="250796" y="980728"/>
            <a:ext cx="8137628" cy="5016758"/>
          </a:xfrm>
          <a:prstGeom prst="rect">
            <a:avLst/>
          </a:prstGeom>
        </p:spPr>
        <p:txBody>
          <a:bodyPr wrap="square">
            <a:spAutoFit/>
          </a:bodyPr>
          <a:lstStyle/>
          <a:p>
            <a:pPr marL="285750" lvl="0" indent="-285750" algn="just">
              <a:buFont typeface="Arial" pitchFamily="34" charset="0"/>
              <a:buChar char="•"/>
            </a:pPr>
            <a:r>
              <a:rPr lang="es-CL" sz="1600" dirty="0"/>
              <a:t>En todos los servicios se observó que los conductores tienden a utilizar el celular mientras conducen. Esta práctica se presenta en mayor proporción en los conductores de UBER y Cabify para ubicar las rutas, mientras que en Easy Taxi y los Taxis básicos los conductores realizaban llamadas o enviaban mensajes de texto</a:t>
            </a:r>
            <a:r>
              <a:rPr lang="es-CL" sz="1600" dirty="0" smtClean="0"/>
              <a:t>.</a:t>
            </a:r>
          </a:p>
          <a:p>
            <a:pPr marL="285750" lvl="0" indent="-285750" algn="just">
              <a:buFont typeface="Arial" pitchFamily="34" charset="0"/>
              <a:buChar char="•"/>
            </a:pPr>
            <a:endParaRPr lang="es-ES" sz="1600" dirty="0"/>
          </a:p>
          <a:p>
            <a:pPr marL="285750" lvl="0" indent="-285750" algn="just">
              <a:buFont typeface="Arial" pitchFamily="34" charset="0"/>
              <a:buChar char="•"/>
            </a:pPr>
            <a:r>
              <a:rPr lang="es-CL" sz="1600" dirty="0"/>
              <a:t>En la observación realizada por los clientes ocultos, se identificó la falta de preocupación por parte del conductor sobre el uso de cinturón de seguridad en el pasajero</a:t>
            </a:r>
            <a:r>
              <a:rPr lang="es-CL" sz="1600" dirty="0" smtClean="0"/>
              <a:t>.</a:t>
            </a:r>
          </a:p>
          <a:p>
            <a:pPr marL="285750" lvl="0" indent="-285750" algn="just">
              <a:buFont typeface="Arial" pitchFamily="34" charset="0"/>
              <a:buChar char="•"/>
            </a:pPr>
            <a:endParaRPr lang="es-ES" sz="1600" dirty="0"/>
          </a:p>
          <a:p>
            <a:pPr marL="285750" lvl="0" indent="-285750" algn="just">
              <a:buFont typeface="Arial" pitchFamily="34" charset="0"/>
              <a:buChar char="•"/>
            </a:pPr>
            <a:r>
              <a:rPr lang="es-CL" sz="1600" dirty="0"/>
              <a:t>En la evaluación de los aspectos de Servicio e Información al usuario y Confort y Seguridad del Servicio, el peor evaluado fue el servicio de los Taxis básicos, repercutiendo la presentación personal del conductor, saludo inicial y trato y cortesía del usuario</a:t>
            </a:r>
            <a:r>
              <a:rPr lang="es-CL" sz="1600" dirty="0" smtClean="0"/>
              <a:t>.</a:t>
            </a:r>
          </a:p>
          <a:p>
            <a:pPr marL="285750" lvl="0" indent="-285750" algn="just">
              <a:buFont typeface="Arial" pitchFamily="34" charset="0"/>
              <a:buChar char="•"/>
            </a:pPr>
            <a:endParaRPr lang="es-ES" sz="1600" dirty="0"/>
          </a:p>
          <a:p>
            <a:pPr marL="285750" lvl="0" indent="-285750" algn="just">
              <a:buFont typeface="Arial" pitchFamily="34" charset="0"/>
              <a:buChar char="•"/>
            </a:pPr>
            <a:r>
              <a:rPr lang="es-CL" sz="1600" dirty="0"/>
              <a:t>Los conductores de Uber y Cabify demuestran desconocimiento de la ciudad y las rutas, usando de forma excesiva el GPS WAZE</a:t>
            </a:r>
            <a:r>
              <a:rPr lang="es-CL" sz="1600" dirty="0" smtClean="0"/>
              <a:t>.</a:t>
            </a:r>
          </a:p>
          <a:p>
            <a:pPr marL="285750" lvl="0" indent="-285750" algn="just">
              <a:buFont typeface="Arial" pitchFamily="34" charset="0"/>
              <a:buChar char="•"/>
            </a:pPr>
            <a:endParaRPr lang="es-ES" sz="1600" dirty="0"/>
          </a:p>
          <a:p>
            <a:pPr marL="285750" lvl="0" indent="-285750" algn="just">
              <a:buFont typeface="Arial" pitchFamily="34" charset="0"/>
              <a:buChar char="•"/>
            </a:pPr>
            <a:r>
              <a:rPr lang="es-CL" sz="1600" dirty="0"/>
              <a:t>Los conductores de los Taxis básicos muestran gran conocimiento de la ciudad, esto conlleva aprovechamiento, ocupando rutas alternativas largas lo que aumenta el costo del viaje</a:t>
            </a:r>
            <a:r>
              <a:rPr lang="es-CL" sz="1600" dirty="0" smtClean="0"/>
              <a:t>.</a:t>
            </a:r>
          </a:p>
        </p:txBody>
      </p:sp>
    </p:spTree>
    <p:extLst>
      <p:ext uri="{BB962C8B-B14F-4D97-AF65-F5344CB8AC3E}">
        <p14:creationId xmlns:p14="http://schemas.microsoft.com/office/powerpoint/2010/main" val="7533943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
          <p:cNvSpPr>
            <a:spLocks noChangeArrowheads="1"/>
          </p:cNvSpPr>
          <p:nvPr/>
        </p:nvSpPr>
        <p:spPr bwMode="auto">
          <a:xfrm>
            <a:off x="0" y="-26988"/>
            <a:ext cx="9144000" cy="865188"/>
          </a:xfrm>
          <a:prstGeom prst="roundRect">
            <a:avLst>
              <a:gd name="adj" fmla="val 0"/>
            </a:avLst>
          </a:prstGeom>
          <a:noFill/>
          <a:ln w="9525" algn="ctr">
            <a:noFill/>
            <a:round/>
            <a:headEnd/>
            <a:tailEnd/>
          </a:ln>
        </p:spPr>
        <p:txBody>
          <a:bodyPr wrap="none" anchor="ctr"/>
          <a:lstStyle/>
          <a:p>
            <a:r>
              <a:rPr lang="es-ES" altLang="es-CL" sz="3200" dirty="0"/>
              <a:t>	</a:t>
            </a:r>
            <a:r>
              <a:rPr lang="es-ES" altLang="es-CL" sz="3200" dirty="0" smtClean="0"/>
              <a:t>VII.- </a:t>
            </a:r>
            <a:r>
              <a:rPr lang="es-ES" altLang="es-CL" sz="3200" dirty="0"/>
              <a:t>Conclusiones</a:t>
            </a:r>
          </a:p>
        </p:txBody>
      </p:sp>
      <p:cxnSp>
        <p:nvCxnSpPr>
          <p:cNvPr id="3" name="2 Conector recto"/>
          <p:cNvCxnSpPr/>
          <p:nvPr/>
        </p:nvCxnSpPr>
        <p:spPr>
          <a:xfrm>
            <a:off x="0" y="857250"/>
            <a:ext cx="8143875" cy="0"/>
          </a:xfrm>
          <a:prstGeom prst="line">
            <a:avLst/>
          </a:prstGeom>
          <a:ln w="34925">
            <a:solidFill>
              <a:srgbClr val="5BA3A2"/>
            </a:solidFill>
          </a:ln>
        </p:spPr>
        <p:style>
          <a:lnRef idx="1">
            <a:schemeClr val="accent1"/>
          </a:lnRef>
          <a:fillRef idx="0">
            <a:schemeClr val="accent1"/>
          </a:fillRef>
          <a:effectRef idx="0">
            <a:schemeClr val="accent1"/>
          </a:effectRef>
          <a:fontRef idx="minor">
            <a:schemeClr val="tx1"/>
          </a:fontRef>
        </p:style>
      </p:cxnSp>
      <p:pic>
        <p:nvPicPr>
          <p:cNvPr id="4" name="Imagen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48842" y="6093296"/>
            <a:ext cx="1555606" cy="600464"/>
          </a:xfrm>
          <a:prstGeom prst="rect">
            <a:avLst/>
          </a:prstGeom>
        </p:spPr>
      </p:pic>
      <p:sp>
        <p:nvSpPr>
          <p:cNvPr id="5" name="Rectángulo 1"/>
          <p:cNvSpPr/>
          <p:nvPr/>
        </p:nvSpPr>
        <p:spPr>
          <a:xfrm>
            <a:off x="241877" y="1340768"/>
            <a:ext cx="8137628" cy="3293209"/>
          </a:xfrm>
          <a:prstGeom prst="rect">
            <a:avLst/>
          </a:prstGeom>
        </p:spPr>
        <p:txBody>
          <a:bodyPr wrap="square">
            <a:spAutoFit/>
          </a:bodyPr>
          <a:lstStyle/>
          <a:p>
            <a:pPr marL="285750" lvl="0" indent="-285750" algn="just">
              <a:buFont typeface="Arial" pitchFamily="34" charset="0"/>
              <a:buChar char="•"/>
            </a:pPr>
            <a:r>
              <a:rPr lang="es-CL" sz="1600" dirty="0"/>
              <a:t>Easy Taxi tiene poco control de los vehículos que se inscriben en su aplicación móvil, no verifican la existencia de las patentes</a:t>
            </a:r>
            <a:r>
              <a:rPr lang="es-CL" sz="1600" dirty="0" smtClean="0"/>
              <a:t>.</a:t>
            </a:r>
          </a:p>
          <a:p>
            <a:pPr marL="285750" lvl="0" indent="-285750" algn="just">
              <a:buFont typeface="Arial" pitchFamily="34" charset="0"/>
              <a:buChar char="•"/>
            </a:pPr>
            <a:endParaRPr lang="es-ES" sz="1600" dirty="0"/>
          </a:p>
          <a:p>
            <a:pPr marL="285750" lvl="0" indent="-285750" algn="just">
              <a:buFont typeface="Arial" pitchFamily="34" charset="0"/>
              <a:buChar char="•"/>
            </a:pPr>
            <a:r>
              <a:rPr lang="es-CL" sz="1600" dirty="0"/>
              <a:t>La poca oferta de vehículos especiales que ofrecen Uber y Cabify (Cabify Baby, Uber Kids, Uber Assist y Uber WAV), aumentan el tiempo de espera de los clientes con necesidades especiales</a:t>
            </a:r>
            <a:r>
              <a:rPr lang="es-CL" sz="1600" dirty="0" smtClean="0"/>
              <a:t>.</a:t>
            </a:r>
          </a:p>
          <a:p>
            <a:pPr marL="285750" lvl="0" indent="-285750" algn="just">
              <a:buFont typeface="Arial" pitchFamily="34" charset="0"/>
              <a:buChar char="•"/>
            </a:pPr>
            <a:endParaRPr lang="es-ES" sz="1600" dirty="0"/>
          </a:p>
          <a:p>
            <a:pPr marL="285750" lvl="0" indent="-285750" algn="just">
              <a:buFont typeface="Arial" pitchFamily="34" charset="0"/>
              <a:buChar char="•"/>
            </a:pPr>
            <a:r>
              <a:rPr lang="es-CL" sz="1600" dirty="0"/>
              <a:t>Respecto a la seguridad de los vehículos, de los 72 vehículos en los que se realizaron los viajes, hubo 33 modelos diferentes, de estos modelos 11 han pasado por las pruebas de Latin NCAP entre los años 2010 y 2017. De esta situación se puede concluir que los conductores y usuarios no tienen conocimiento de cuán seguro es su vehículo, lo que representa un atributo fundamental en materia de transporte público.</a:t>
            </a:r>
            <a:endParaRPr lang="es-ES" sz="1600" dirty="0"/>
          </a:p>
        </p:txBody>
      </p:sp>
    </p:spTree>
    <p:extLst>
      <p:ext uri="{BB962C8B-B14F-4D97-AF65-F5344CB8AC3E}">
        <p14:creationId xmlns:p14="http://schemas.microsoft.com/office/powerpoint/2010/main" val="21732457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
          <p:cNvSpPr>
            <a:spLocks noChangeArrowheads="1"/>
          </p:cNvSpPr>
          <p:nvPr/>
        </p:nvSpPr>
        <p:spPr bwMode="auto">
          <a:xfrm>
            <a:off x="0" y="-26988"/>
            <a:ext cx="9144000" cy="865188"/>
          </a:xfrm>
          <a:prstGeom prst="roundRect">
            <a:avLst>
              <a:gd name="adj" fmla="val 0"/>
            </a:avLst>
          </a:prstGeom>
          <a:noFill/>
          <a:ln w="9525" algn="ctr">
            <a:noFill/>
            <a:round/>
            <a:headEnd/>
            <a:tailEnd/>
          </a:ln>
        </p:spPr>
        <p:txBody>
          <a:bodyPr wrap="none" anchor="ctr"/>
          <a:lstStyle/>
          <a:p>
            <a:r>
              <a:rPr lang="es-ES" altLang="es-CL" sz="3200" dirty="0"/>
              <a:t>	</a:t>
            </a:r>
            <a:r>
              <a:rPr lang="es-ES" altLang="es-CL" sz="3200" dirty="0" smtClean="0"/>
              <a:t>VIII</a:t>
            </a:r>
            <a:r>
              <a:rPr lang="es-ES" altLang="es-CL" sz="3200" dirty="0" smtClean="0"/>
              <a:t>.- Recomendaciones</a:t>
            </a:r>
            <a:endParaRPr lang="es-ES" altLang="es-CL" sz="3200" dirty="0"/>
          </a:p>
        </p:txBody>
      </p:sp>
      <p:cxnSp>
        <p:nvCxnSpPr>
          <p:cNvPr id="3" name="2 Conector recto"/>
          <p:cNvCxnSpPr/>
          <p:nvPr/>
        </p:nvCxnSpPr>
        <p:spPr>
          <a:xfrm>
            <a:off x="0" y="857250"/>
            <a:ext cx="8143875" cy="0"/>
          </a:xfrm>
          <a:prstGeom prst="line">
            <a:avLst/>
          </a:prstGeom>
          <a:ln w="34925">
            <a:solidFill>
              <a:srgbClr val="5BA3A2"/>
            </a:solidFill>
          </a:ln>
        </p:spPr>
        <p:style>
          <a:lnRef idx="1">
            <a:schemeClr val="accent1"/>
          </a:lnRef>
          <a:fillRef idx="0">
            <a:schemeClr val="accent1"/>
          </a:fillRef>
          <a:effectRef idx="0">
            <a:schemeClr val="accent1"/>
          </a:effectRef>
          <a:fontRef idx="minor">
            <a:schemeClr val="tx1"/>
          </a:fontRef>
        </p:style>
      </p:cxnSp>
      <p:pic>
        <p:nvPicPr>
          <p:cNvPr id="4" name="Imagen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40930" y="6257536"/>
            <a:ext cx="1555606" cy="600464"/>
          </a:xfrm>
          <a:prstGeom prst="rect">
            <a:avLst/>
          </a:prstGeom>
        </p:spPr>
      </p:pic>
      <p:sp>
        <p:nvSpPr>
          <p:cNvPr id="5" name="Rectángulo 1"/>
          <p:cNvSpPr/>
          <p:nvPr/>
        </p:nvSpPr>
        <p:spPr>
          <a:xfrm>
            <a:off x="81105" y="838200"/>
            <a:ext cx="8137628" cy="5724644"/>
          </a:xfrm>
          <a:prstGeom prst="rect">
            <a:avLst/>
          </a:prstGeom>
        </p:spPr>
        <p:txBody>
          <a:bodyPr wrap="square">
            <a:spAutoFit/>
          </a:bodyPr>
          <a:lstStyle/>
          <a:p>
            <a:pPr marL="285750" lvl="0" indent="-285750" algn="just">
              <a:buFont typeface="Arial" pitchFamily="34" charset="0"/>
              <a:buChar char="•"/>
            </a:pPr>
            <a:r>
              <a:rPr lang="es-CL" sz="1600" dirty="0"/>
              <a:t>Crear mesas de trabajo que apunten a lograr una mayor calidad de servicio, donde participen autoridades, operadores y usuarios.</a:t>
            </a:r>
            <a:endParaRPr lang="es-ES" sz="1600" dirty="0"/>
          </a:p>
          <a:p>
            <a:pPr marL="285750" indent="-285750" algn="just">
              <a:buFont typeface="Arial" pitchFamily="34" charset="0"/>
              <a:buChar char="•"/>
            </a:pPr>
            <a:endParaRPr lang="es-ES" sz="1600" dirty="0"/>
          </a:p>
          <a:p>
            <a:pPr marL="285750" lvl="0" indent="-285750" algn="just">
              <a:buFont typeface="Arial" pitchFamily="34" charset="0"/>
              <a:buChar char="•"/>
            </a:pPr>
            <a:r>
              <a:rPr lang="es-CL" sz="1600" dirty="0"/>
              <a:t>Mayor regulación y fiscalización por parte de las aplicaciones móviles que ofrecen servicios de transporte, hacia los conductores y vehículos que registran en sus plataformas. </a:t>
            </a:r>
            <a:endParaRPr lang="es-ES" sz="1600" dirty="0"/>
          </a:p>
          <a:p>
            <a:pPr marL="285750" indent="-285750" algn="just">
              <a:buFont typeface="Arial" pitchFamily="34" charset="0"/>
              <a:buChar char="•"/>
            </a:pPr>
            <a:endParaRPr lang="es-ES" sz="1600" dirty="0"/>
          </a:p>
          <a:p>
            <a:pPr marL="285750" lvl="0" indent="-285750" algn="just">
              <a:buFont typeface="Arial" pitchFamily="34" charset="0"/>
              <a:buChar char="•"/>
            </a:pPr>
            <a:r>
              <a:rPr lang="es-CL" sz="1600" dirty="0"/>
              <a:t>Se recomienda clarificar las responsabilidades que tienen las plataformas móviles, en relación a los accidentes de tránsito que puedan producirse en la ruta y que esta información sea entregada a los usuarios.</a:t>
            </a:r>
            <a:endParaRPr lang="es-ES" sz="1600" dirty="0"/>
          </a:p>
          <a:p>
            <a:pPr marL="285750" indent="-285750" algn="just">
              <a:buFont typeface="Arial" pitchFamily="34" charset="0"/>
              <a:buChar char="•"/>
            </a:pPr>
            <a:endParaRPr lang="es-ES" sz="1600" dirty="0"/>
          </a:p>
          <a:p>
            <a:pPr marL="285750" lvl="0" indent="-285750" algn="just">
              <a:buFont typeface="Arial" pitchFamily="34" charset="0"/>
              <a:buChar char="•"/>
            </a:pPr>
            <a:r>
              <a:rPr lang="es-CL" sz="1600" dirty="0"/>
              <a:t>Se recomienda que las aplicaciones móviles describan en el comprobante el detalle del cálculo de tarifa a pagar (peajes, tarifa por kilómetro, bencina y cuota de solicitud, precio base, valor de la carrera), el tipo de licencia que posee el conductor, y la patente del vehículo (en el caso de Uber no queda registrada la patente).</a:t>
            </a:r>
            <a:endParaRPr lang="es-ES" sz="1600" dirty="0"/>
          </a:p>
          <a:p>
            <a:pPr marL="285750" indent="-285750" algn="just">
              <a:buFont typeface="Arial" pitchFamily="34" charset="0"/>
              <a:buChar char="•"/>
            </a:pPr>
            <a:endParaRPr lang="es-ES" sz="1600" dirty="0"/>
          </a:p>
          <a:p>
            <a:pPr marL="285750" lvl="0" indent="-285750" algn="just">
              <a:buFont typeface="Arial" pitchFamily="34" charset="0"/>
              <a:buChar char="•"/>
            </a:pPr>
            <a:r>
              <a:rPr lang="es-CL" sz="1600" dirty="0"/>
              <a:t>Justificación de parte de los servicios con aplicación móvil de la variación de tarifa en periodos del día.</a:t>
            </a:r>
            <a:endParaRPr lang="es-ES" sz="1600" dirty="0"/>
          </a:p>
          <a:p>
            <a:pPr marL="285750" indent="-285750" algn="just">
              <a:buFont typeface="Arial" pitchFamily="34" charset="0"/>
              <a:buChar char="•"/>
            </a:pPr>
            <a:endParaRPr lang="es-ES" sz="1600" dirty="0"/>
          </a:p>
          <a:p>
            <a:pPr marL="285750" lvl="0" indent="-285750" algn="just">
              <a:buFont typeface="Arial" pitchFamily="34" charset="0"/>
              <a:buChar char="•"/>
            </a:pPr>
            <a:r>
              <a:rPr lang="es-CL" sz="1600" dirty="0"/>
              <a:t>Finalmente, prácticamente la totalidad de las recomendaciones sugeridas son consideradas en el Proyecto de Ley que moderniza la legislación sobre transporte remunerado de pasajeros.</a:t>
            </a:r>
            <a:endParaRPr lang="es-ES" sz="1600" dirty="0"/>
          </a:p>
        </p:txBody>
      </p:sp>
    </p:spTree>
    <p:extLst>
      <p:ext uri="{BB962C8B-B14F-4D97-AF65-F5344CB8AC3E}">
        <p14:creationId xmlns:p14="http://schemas.microsoft.com/office/powerpoint/2010/main" val="3173476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3"/>
          <p:cNvSpPr>
            <a:spLocks noChangeArrowheads="1"/>
          </p:cNvSpPr>
          <p:nvPr/>
        </p:nvSpPr>
        <p:spPr bwMode="auto">
          <a:xfrm>
            <a:off x="0" y="-26988"/>
            <a:ext cx="9144000" cy="865188"/>
          </a:xfrm>
          <a:prstGeom prst="roundRect">
            <a:avLst>
              <a:gd name="adj" fmla="val 0"/>
            </a:avLst>
          </a:prstGeom>
          <a:noFill/>
          <a:ln w="9525" algn="ctr">
            <a:noFill/>
            <a:round/>
            <a:headEnd/>
            <a:tailEnd/>
          </a:ln>
        </p:spPr>
        <p:txBody>
          <a:bodyPr wrap="none" anchor="ctr"/>
          <a:lstStyle/>
          <a:p>
            <a:r>
              <a:rPr lang="es-ES" altLang="es-CL" sz="3200" dirty="0"/>
              <a:t>	</a:t>
            </a:r>
            <a:r>
              <a:rPr lang="es-ES" altLang="es-CL" sz="3200" dirty="0">
                <a:solidFill>
                  <a:schemeClr val="tx1">
                    <a:lumMod val="75000"/>
                    <a:lumOff val="25000"/>
                  </a:schemeClr>
                </a:solidFill>
              </a:rPr>
              <a:t>I.- </a:t>
            </a:r>
            <a:r>
              <a:rPr lang="es-ES" altLang="es-CL" sz="3200" dirty="0" smtClean="0">
                <a:solidFill>
                  <a:schemeClr val="tx1">
                    <a:lumMod val="75000"/>
                    <a:lumOff val="25000"/>
                  </a:schemeClr>
                </a:solidFill>
              </a:rPr>
              <a:t>Objetivo del Estudio</a:t>
            </a:r>
            <a:endParaRPr lang="es-ES" altLang="es-CL" sz="3200" dirty="0">
              <a:solidFill>
                <a:schemeClr val="tx1">
                  <a:lumMod val="75000"/>
                  <a:lumOff val="25000"/>
                </a:schemeClr>
              </a:solidFill>
            </a:endParaRPr>
          </a:p>
        </p:txBody>
      </p:sp>
      <p:sp>
        <p:nvSpPr>
          <p:cNvPr id="3076" name="Text Box 11"/>
          <p:cNvSpPr txBox="1">
            <a:spLocks noChangeArrowheads="1"/>
          </p:cNvSpPr>
          <p:nvPr/>
        </p:nvSpPr>
        <p:spPr bwMode="auto">
          <a:xfrm>
            <a:off x="107504" y="1124744"/>
            <a:ext cx="8804150" cy="5262979"/>
          </a:xfrm>
          <a:prstGeom prst="rect">
            <a:avLst/>
          </a:prstGeom>
          <a:noFill/>
          <a:ln w="9525">
            <a:noFill/>
            <a:miter lim="800000"/>
            <a:headEnd/>
            <a:tailEnd/>
          </a:ln>
        </p:spPr>
        <p:txBody>
          <a:bodyPr wrap="square">
            <a:spAutoFit/>
          </a:bodyPr>
          <a:lstStyle/>
          <a:p>
            <a:pPr>
              <a:lnSpc>
                <a:spcPct val="150000"/>
              </a:lnSpc>
              <a:spcBef>
                <a:spcPct val="50000"/>
              </a:spcBef>
            </a:pPr>
            <a:r>
              <a:rPr lang="es-ES" altLang="es-CL" sz="1600" b="1" dirty="0" smtClean="0"/>
              <a:t>Objetivo General</a:t>
            </a:r>
          </a:p>
          <a:p>
            <a:pPr marL="285750" indent="-285750">
              <a:lnSpc>
                <a:spcPct val="150000"/>
              </a:lnSpc>
              <a:spcBef>
                <a:spcPct val="50000"/>
              </a:spcBef>
              <a:buFont typeface="Wingdings" panose="05000000000000000000" pitchFamily="2" charset="2"/>
              <a:buChar char="§"/>
            </a:pPr>
            <a:r>
              <a:rPr lang="es-ES" altLang="es-CL" sz="1600" dirty="0" smtClean="0"/>
              <a:t>Evaluar </a:t>
            </a:r>
            <a:r>
              <a:rPr lang="es-ES" altLang="es-CL" sz="1600" dirty="0"/>
              <a:t>la seguridad, calidad y tarifas de los servicios de transporte de Taxis básicos, Cabify, Easy Taxi y Uber, en la ciudad de Santiago; tomando como referencia 5 comunas</a:t>
            </a:r>
            <a:r>
              <a:rPr lang="es-ES" altLang="es-CL" sz="1600" dirty="0" smtClean="0"/>
              <a:t>.</a:t>
            </a:r>
          </a:p>
          <a:p>
            <a:pPr marL="285750" indent="-285750">
              <a:lnSpc>
                <a:spcPct val="150000"/>
              </a:lnSpc>
              <a:spcBef>
                <a:spcPct val="50000"/>
              </a:spcBef>
              <a:buFont typeface="Wingdings" panose="05000000000000000000" pitchFamily="2" charset="2"/>
              <a:buChar char="§"/>
            </a:pPr>
            <a:endParaRPr lang="es-ES" altLang="es-CL" sz="1600" dirty="0" smtClean="0"/>
          </a:p>
          <a:p>
            <a:pPr>
              <a:lnSpc>
                <a:spcPct val="150000"/>
              </a:lnSpc>
              <a:spcBef>
                <a:spcPct val="50000"/>
              </a:spcBef>
            </a:pPr>
            <a:r>
              <a:rPr lang="es-ES" altLang="es-CL" sz="1600" b="1" dirty="0" smtClean="0"/>
              <a:t>Objetivos Específicos</a:t>
            </a:r>
          </a:p>
          <a:p>
            <a:pPr marL="285750" indent="-285750">
              <a:lnSpc>
                <a:spcPct val="150000"/>
              </a:lnSpc>
              <a:spcBef>
                <a:spcPct val="50000"/>
              </a:spcBef>
              <a:buFont typeface="Wingdings" panose="05000000000000000000" pitchFamily="2" charset="2"/>
              <a:buChar char="§"/>
            </a:pPr>
            <a:r>
              <a:rPr lang="es-ES" altLang="es-CL" sz="1600" dirty="0" smtClean="0"/>
              <a:t>Evaluar </a:t>
            </a:r>
            <a:r>
              <a:rPr lang="es-ES" altLang="es-CL" sz="1600" dirty="0"/>
              <a:t>y cuantificar los índices de calidad del servicio de transporte de Taxis básicos, Cabify, Easy Taxi y Uber, desde el punto de vista del consumidor, utilizando herramientas que puedan medir la percepción de los usuarios. </a:t>
            </a:r>
          </a:p>
          <a:p>
            <a:pPr marL="285750" indent="-285750">
              <a:lnSpc>
                <a:spcPct val="150000"/>
              </a:lnSpc>
              <a:spcBef>
                <a:spcPct val="50000"/>
              </a:spcBef>
              <a:buFont typeface="Wingdings" panose="05000000000000000000" pitchFamily="2" charset="2"/>
              <a:buChar char="§"/>
            </a:pPr>
            <a:r>
              <a:rPr lang="es-ES" altLang="es-CL" sz="1600" dirty="0" smtClean="0"/>
              <a:t>Analizar </a:t>
            </a:r>
            <a:r>
              <a:rPr lang="es-ES" altLang="es-CL" sz="1600" dirty="0"/>
              <a:t>las evaluaciones promedio obtenidas de la observación de los clientes ocultos, a los servicios en estudio. </a:t>
            </a:r>
          </a:p>
          <a:p>
            <a:pPr marL="285750" indent="-285750">
              <a:lnSpc>
                <a:spcPct val="150000"/>
              </a:lnSpc>
              <a:spcBef>
                <a:spcPct val="50000"/>
              </a:spcBef>
              <a:buFont typeface="Wingdings" panose="05000000000000000000" pitchFamily="2" charset="2"/>
              <a:buChar char="§"/>
            </a:pPr>
            <a:r>
              <a:rPr lang="es-ES" altLang="es-CL" sz="1600" dirty="0" smtClean="0"/>
              <a:t>Proponer </a:t>
            </a:r>
            <a:r>
              <a:rPr lang="es-ES" altLang="es-CL" sz="1600" dirty="0"/>
              <a:t>recomendaciones orientadas a mejorar la calidad y seguridad del servicio del transporte ofrecido por Taxis básicos, Cabify, Easy Taxi y Uber. </a:t>
            </a:r>
          </a:p>
        </p:txBody>
      </p:sp>
      <p:cxnSp>
        <p:nvCxnSpPr>
          <p:cNvPr id="8" name="7 Conector recto"/>
          <p:cNvCxnSpPr/>
          <p:nvPr/>
        </p:nvCxnSpPr>
        <p:spPr>
          <a:xfrm>
            <a:off x="0" y="857250"/>
            <a:ext cx="8143875" cy="0"/>
          </a:xfrm>
          <a:prstGeom prst="line">
            <a:avLst/>
          </a:prstGeom>
          <a:ln w="34925">
            <a:solidFill>
              <a:srgbClr val="5BA3A2"/>
            </a:solidFill>
          </a:ln>
        </p:spPr>
        <p:style>
          <a:lnRef idx="1">
            <a:schemeClr val="accent1"/>
          </a:lnRef>
          <a:fillRef idx="0">
            <a:schemeClr val="accent1"/>
          </a:fillRef>
          <a:effectRef idx="0">
            <a:schemeClr val="accent1"/>
          </a:effectRef>
          <a:fontRef idx="minor">
            <a:schemeClr val="tx1"/>
          </a:fontRef>
        </p:style>
      </p:cxnSp>
      <p:sp>
        <p:nvSpPr>
          <p:cNvPr id="3079" name="AutoShape 9" descr="data:image/jpeg;base64,/9j/4AAQSkZJRgABAQAAAQABAAD/2wCEAAkGBxQSEhQUEhQUFBQVFxgXGBUYGBcVFxgYFhcXFxUVFRUYHCghGBolHRcXITEhJSkrLi4uFx8zODMsNygtMCsBCgoKDg0OGxAQGywmHyYsLCwyNCwwLC8sLzQvNCwsLCwsMCwvLCwsLDQsLC8sLCwsLCwsLDUsLCwsLywsLTQsLP/AABEIAMIBAwMBIgACEQEDEQH/xAAbAAABBQEBAAAAAAAAAAAAAAAAAgMEBQYBB//EADwQAAEDAgQDBgMGBgICAwAAAAEAAhEDIQQFEjFBUWEGEyJxgaEykbEUQlLB0fAHIzNi4fEVckOSFqLC/8QAGgEBAAMBAQEAAAAAAAAAAAAAAAECAwQFBv/EADARAAIBAwMCAgoBBQAAAAAAAAABAgMRIQQSMRNBIlEFFDJhcYGRodHwwSNCseHx/9oADAMBAAIRAxEAPwD25CEIAQhcLoQHUJp1ceabOIPJBckoUM1jzSDW6lTYi5PQoAxHVd+1dVBJOQoP2rqutxXVG0ssE1CjNxN4kSnO+5hUjOMuGS4tcjqE2K4Sw4FXIOoQhACEIQAhCEAIQhACEIQAhCEAIQhACEIQAhCEALhKCkFAcc8ppy69ySxpdc2H1UkCC/kkuY7jA8zCg5pm4pCGw36rJ5hn4nxPJJ8/os5VEi8acpZSNnUe0b1WD3TDnsP/AJm/IrCjGVH/AAU3u6kafqnRhsUbikPV91Xq3L9CXc2fcT8NVh9YTdbDVW3gkcxf6LG/a6tM/wA2jUb1A1D2Vtleeg/BU9J+oKlTTKypyiWXflFetdsVIPEATv8ART6GLZV/qNAd+MWKMfgw0Bx8Qt4uvDZcPpDqbPD7Pc6NLs3Z5I7KDonWZHGN+iS3NHCGk3mDYyk1sY/T8Ddx9736KKM1JdoIYHgSHEagR5rw3KN/C2vqegoN+0ky/pVA4DcHyiUOcW/qFVCtU3Ba1k/EPeylHFFlz4mc7XHku+l6QnTS35Xn/JyT0t3gn0sWfNS2VuYhY/Nc50GKe0b+aMt7RmQHmfS/VaS9NR37VHHmF6Pnt3G0B5LocoWFxQeJBsdvJSC8r0aOrhUVzilTcXYfQmqdUHb5J1dRQEIQgBCEIAQhCAEIQgBCEIAQhCA4SmnlOOUXF4llMS9zWjmTCNpK7IZzTJAXc0raKZIidgNpKXReDBBB291UdsMT3bKb5IaHGbTuLKs5WjdGlGO6aRW/ZybuPjP3rW6XT2LotMOeASNrceQHBVbs5ougOdpJuDMeRgqyZUhrS5wOoS122oC08pXLFrg9OUWrNkXMHPYwvs1oEnTBdCYws1WNc2pWbqkw7w24EGIMp7HZqxgPeEBsHfiqFvaNurwPkxs1jh+ZCzm7S5NqcHKPGfMvIqtMd4fN0OB+kJNfLmVf6jA1/B7bHzCdyjM6NQkVabvhgGJMneANvNTg4NGxPIcVrHKMKl07WKfDUquHcQ4mpTOzou3o6PqtbgXiswscBpcItb181Hy6lqJL40t+Kdul1Ly+m1peQQGydPKOi2Vtvi4OGqrSxyYXH43u9dKpBcwlk3DiBsVMyl+oMAY1w4Ay63Eatlfuyyj3r6rgHue6btkARAA/VShVLbCC3awmOmkBfMulGM3Z4zx5drnpPU3jZIr8JhS3whoDL+Ex7ApvFVBRu6k/Sblwu0dbbBWlbEtaYJM26b7RMT6JygTFyT0iDHI9VpsV9qeflj99xj1WstHlnaLGg13PFmm4jjZV9DHgvH4Z35LXfxAyRjKf2imyACO9AuIdbXpGxBiY4EngvPHQ0kjbh1WU6OfEepQqRnDBvMjzp7CRqaQ3aeIngf1W1yvH960G3XovKclyrE1gXU6Z08yQwT0Ljf0WqyjA4qmZcW0o31PH0bNlnCdSjJW4MtRRpTTykzaVJ3F07QxXNQ/tQJAMT5wevokhw3DhfrP0Xv6fWwttkzxalGXKRdMeDsuqrp1iFOo4gHzXoJpq6OceQhCkAhCEAIQhACEIQAhCEBme0PaYUpp0vE8buEQ3p1KyuCxtTEVWsrPDzBgEwBJEgRvIA+Sn9pMtNFzjIIcJFtpOyx2JqFha4SCNjxkEwvl6usrVKzhUWE+Ec0pO+SZju0NalVf3TiPuwNobaCOdltcBj2Zhg3UcQHU3PbplwILXD4XtneDBXnlTGUjLqpLKhcXhwFpG4j3VnmGdv7ttSmZbvI5LppaiWnspZjImFRwdxvOME/AOP2ika7H/APmPwHgC1w+ExaDCVTrBtIdyw4nDOmaYJ7yiZ2HG+8iVdZL2qq/ZxVqNDqJcWE/EJHBzTwMpYZl1UhzWdy/fVRcaZB/6fD7L0JQ7xZ7lHXRlFKa+n47fFGfdTa8NbSxFSk0T/LrUnG53BfEkeasMHkjoE1GG8kspvBcOVyAArV2AYf6ePrN/7sY8/NsKHXyEOJL8yqEHcCmR/wDuFXK7fdfk36tN/wB1vk3/AATcJRp0r+FoG5JE/wCEzj+1NFlmu1HgGiZ4QDIEquOQZewzUrYiseRcym3/AOon3UjD59hMNbC0KTHfj+N//u6SqSrqOG0vhlkeBu6UpfZfkscso4qpTJrTRoaiYMsqVQYhpZJ0ttv57q//AOQDRAbIEXGw6LHYTO6tarLncDAM7/lxXKmZuhzSbkz+X5BeVrtVNSUYXWC8KHVy7c9jZNzVjtpHpbjaw/JOuqNcOTYFmmD6zEDyWHwebOphrQY8QJ5mTtCl4vNHOnkOEe5jdcfrVRK0s/v72EtF4vCa+n3fL4bXu4RvfeLpjG4s0hqMFg+9MbmIPNZ0Ypwb4bjczsZFrc/NNUc/cy5uCASOEH25/JT6y2rWt8P3JT1V3ve5ozWFQFpILKjSHCZMEQfYrLVMdQwj3UWUWMLYbOkEkbgucbmZ91a4TNWVIEAc4sfYdF552wxR+21mkzBbxmxY0jbbfZbxvUjaLNaFOKk1JGtzHOCNLw9rxNwDBEf2kCyqa2cOc4mZmefXZZqjidQLfX/CkYasYAdcDb/aylQjz3OleE0P/IuhpJNoG/D9U9h8yNN0VAdJMjyN1QtdNtjJ8oUutU1Na0x4Z4XuqdOPcOXY2uFzXXSd3YAIDiJJN9xAPqEvK8+loD7uHLiOdysx2dxrmVAAJB4fmpeFDdTjsATA9bAKy11fTwWyXytg8P0pTVOalHub/L8xbUFjI9x5qwBXnDcZ3DKhuS6AL2mbq87K9oe8d3TuUtPluCve0vpSFXZGSzJfc8+M/M1iEAoXqmgIQhACEIQAhCEBj+0+KHeQYIHDpZYPNKY1FoMjeeXorrFFjSXlw8QmCZIlZvF4kFxPORK+dq011nVeG+xzPLK7HUZYRIkX+qoaWaVQG0aLXOF/CAXOceNheFpsHhnVajabfvRfpxNt4C9L7P5PRwgcykwGTqc4xqM7kkjbpsphqIQVmrnTR0zmr9jznKMmzKpQNOm3u2PIeG1SGNBm5O5ExtCu8B2DxLrVXMoxu4O7xh6tFjHnC9EFRp5WtIFrJNbG6bRJid4+Y/forevNLtY646dL2Sho9hqIZBq1STs/WG+UN0wqPNOwOJa1zqWJFQjZhaWSOI16iJHy8lssXi6rRI0gb3MEjkQ7ZJp58PvfDMTaLibAmSFktWl7X3RuqVS14nlmadm8Thw19cEsPEEEA8nRt9OqiYfDiRpBBJgQDc8ABxXrWIzGnUGktD2vs5pMzJ2iOfFRMHlDKbnPpUNNhvOqLfccbXHJcsq6llP6HbTqbY2migyvJnU4fWcW22sCCbX9FUZ27u6moElvOItPHktvmDzIDjpkbEXPCFi8/wAW0OeweNtt+EE2gAWWKm5ytI2pPuu/0I2HxAqEEQYInpxuFaUHF0G5uZB5A2jh/teeVqr6by6l4T0uInYjipuC7UvAh4h34m/SOC6Z6KTV4Dq2eT0GtVIHnE77b3VVVADiRJBmYMgHhuqnLs+diT3TGl1XgALBo+892wHM+W8qzr4GrSLjUAMmDpJLTv4jq2N/ZYeryp4mXjJS4YzSzPug97gWsbueIAMiOfKOqyGPzY4is+q+xcRHOAA1s9YAlbpnZB2OaG1KrqVMbBsS48CQ7do5KBnP8NXUaZdSqOdH4gB6EDbzXdpo04w3PlnPUqeOxnKDx7K0wztgfNZ8tdSdoeII/cjmFZUMWLJVp+ReErl3SvKWSTykD59Fe5RlFKmwPry9xAc2m0kABwFnHfVxiysMLi8PREMp0wQNyNRjfd0nivPlKKeWWTb9lFJ2fP8AOYNpt6lOYzBup1Xg1P5bbyIkzw6GVfjOqBmWMaQB9wH0jhxThGHqt7x9Km8EgbnVyu2d1rTVLmWfkcOtoSrJXVjFYnGl72MBtIgTKusG0NcHAkEbQYj5Kww2W4DvLUQJiHa3+HyE7qNm2Rd011ajV1MF9JEaG8XEi7gPL5qlSKrS/pytb5fT/R5VfR1oWdsGyyLOW1YYDqIsTxBHMcrbq9CyHY/KGUh3oqCo57RcfDBvb2WtYV9Xpup011OTOIpCELcsCEIQAhCEB4lnvZysKjqgfpoyRrAD5O4ESOE7kbLN4qoaToLtbTcP06fRwmxHmvXKLW1GVKZbLSbtPI8jztPSJWFzrIa9KsWMYarDcOlolnw3JIDXjkeS+es5JTqJJPn3P4mDSJHYOs0PqO4+EcrGePmvQH1yBq8AEXLpJHIG37lYHsbhm0e9e+WeItG+7GyPCbgySD19VqcLnbLNgkD53m64dR4JNXwe3pqbdJWRMql7nyS4CILi3TO8aWzebfJVONzUs8DHAj8RiwB4AbzfdSMZigG2faTyH/tPHoFkcXmQbIaQB7g3v7rK1+DspxvyWBzYtAN+Ikk7RFwP1Kap1qlZ4pMBJJEgSQ0xBc4xYDmm8iyw4gh9UEUBubgvI+6wjhO5/PbUUcTSotLaLG022kNmXEWGp1y4+apUnCGHz5fk3c2n4Vd/YscuwtPDMsdT4hz+PkOQ/S6U7NmgzHG/M+pWdzHNYBkxIkfOFXYbEF5JBsTEzt1EcbLnSq1He9kjD1eL8VTLNNmTW4qkWDwuiWEGwdwt+/08xzF1SnULKgLXN3BB/d+a3gxOkwN+Xy257+yaz/DDE4ZzXAa2gFj4Etg7EzOn29lvpqrjLbUXzLpbF4eDzbE1ZdOx4Ktdhy9wDRqc4wANySbD1KexTHMeWvsR6yDsQeRV92AqU/tX8z4gx3d7/HYW6wTuvaUunHcjOVng33ZPJmYSk1oa3vHAd5UA8Tjc+IjgLgeiunV6PwkTqIgG997dbSo1fFtDDpJmBP5BZrG4w6rcON14zqylU3XLQobvcbM0iDDHNgmSI57EevNdxDJaZIBiACYbfbadJ+e6qMtxge3S4uki5BEAjaf7hupNLGMYYdH/AFnUDNgZ2IsRFtl0KeLswdOSdjA9qMjDy5sd29pkcQNzDSR8JuQEvs/2YbQZ32JdqqiC2l9xjpsXuPxnYxEDqtj2kx2H7s6wDDSWAzMgnqJAMHc8V56M6LqbtRMyZHCQtnUm42g7o2px3Zlg0Jz9wJbIINzIn1k/knWFlQt3p6iQHadTTYS0XHnc2t6ZGjiNr33/AGVpstxIqACo4xEHS4NJ+6Nxc7e6y2bMM0l7heLoVXkuDu8I1NqBpa0MIkeMk7WN7zzVfQxulx0x4tgRMX/Edrcd/JXznfZywsBax+oklp8RG8DTAEFtuZ4xZynjGn+jqmIhok6RtEDgrNRZnukl7ivwFJzn7QGHiJvNmkWkmRcniFZ5JmLu8NKoJbJGggGx3BIN/KFHY2q+W+MEAGYEkA2aWk+OI23n5J2g1rAKjdTXatL5+6fxRvvMj+6OCzatlYZZy3Jp5J2TY6lhC+m8PY5jocS4d2W7tc0cDpIlbjDVg4AtIIIkEbEHYhYHN6VGu0vru7trLB4ElwEGCwm95FlrchxjatNrqcaAABcEgjgQNoX0OirKUUlZeS/yfOTg6dRxLlC40rq7yQQhCAFxdQgPPMbT3glroIBFjfcSsvh89qUqwpVGh2owHCxPKeBW+zbAaTa9pWD7T0CL6Rq4Hl1HVeLrtHCV21dGElkr8Tnhc+fhkzHrHrsClfbi1sg3478dvPgsoKbi8anaSDtYw2B4iQbb+yk4ys5jR95u8tmPW0hYS00cJHs6fVRUVG5Z4nNHGZP78lVVsbM3v++Cp35jJUvs9/NxDRNmHWeukggepWq0qgnJnStRd2R6tiMToYymLNaA1sWFrSOSgvrESbSfyPAqNiK+oDhe82Hom3ViLC144nleV4ap9/M699lZHMU4ug8+EbKdhqWhgHn+/wA1Ea8WUqk6J1Te3vEfKyvJYsZuVyS6rqgzHI3vyATbsUREHeY6RzjiotUnc7T+k7+qa7yxdtfY7nhb5eyp07llIq+0WEbVpuIgVG+LVBvEnSqz+H1Zgr1Hu3bTOnkNRAc6YsYgT/cVd4okAHisnmGE7lwq4fW5xcQ6mDqLg7drQBJvfj7L09K99N0m+eDKsrNTXzPQX5trJbIEcOJi3PeAo2I11XinSY57zIIaAY8yRAF9zAVz2c7G0WUmPxQc+t8ZaXFrGgzDCB8UTJ5notdRZToNAo0g1p/A3iLXIH1XJ0qcZYfBL1VsRRkcL2UxQue5Hk83gcDp3Sahcw93XaBItZpj8JYW/dJEEDktk3E6plwbYxBm1r8Cbqj7TZWTRNWS+pS8QImS2xcCPIE+Y6lJRv7KM4V5N2nYqu0D2mg6kSLeJjWmQJOx5yDY72XlNeoaTyDsT/r2W/xGbNqMFOm25d4RO883HYX32tdaDKcnwuHcypUaKleBD33DTF+7aR4Tfc36ropVY014+C0lKPHJ5jhsULTy/wAq2wlcWjeV6fXxdCsO7fRZUa6xkA7deB22iFQZl2Kw9Rp+yF1KqAS1rnufTdxh2rU5vKQbciq9SlV4f1Cqyj7SsMZdmTTLHta4WIB4OAsQTt/lXrKBcw9y06TBLZgNvcAX1Xna1+ixea5JiMKAajdbeL6epzWkCTqsCPMiPom8vzp7CC1xER7R+aytOK80X2xnmLNHjszdLNJ0gyTa88eu1/8AUqTha7aj3NeG3F4vLuDm9eqr8zxDq9EVPDYRqtb4hebixsOnRVlLEukGdgb+vD98VVp8ohJWsd7UYOo2sxhcS0tkG+mZOqJ9PmtJ2Co1hW2ikGkOM7ndtufGVgs5z4vrsYTYNiTsNRJueey3v8OMcQ99Ilrg4ag4SYIjc7AfmvR0yiq0Nya8j5/UuPWa956GwpabTgX0ABCEIAXF1CAp8JUZVaA70P5KDj8ia/VqAcIMefBVeDxhpnmOI/MdVqMHiA9oIMj6JhkWPJc97INa7vGC15bzi7Qekx7rI5jRqNcSZE3nnygixXvWYZbINpaVhM77KuhwYCQeA3HS+4XDqKDb3RRRo8ixbzMw2fID3U7sm4/aOAlh+oi6k5xgDRfpfQeGzHel9wTtLQ0Bt+c+aoi40qmphnSfJQ47ouHextSntkmenEju5G+q5/IeSqMXml7HY7cDHTjZOYfHaqVE7BzJPD4iXT8iB6KlzSgWEuHwn2J4eS8WlSW9xkdVPWXnKL88Fxh835gfT6q3qY9rogySPQHjc9RbzWcySoWNNRvxElrTyAHijz1AeiucvoUMQT4zQqncEB1InjYQ5gPMao5QpnShdon1+CqOMvqS3Pnf4jbTtBE2I/e6YquEySY5z877Hgl4um/Dyyo3S6ZaRc3MBzXfeYRsfNQ9W5Gxkj0mZ+iz6VjvjO+TmMq2na315ytH2KyRrQ3E1AXGJaIgM1Dc8zePmqDL8vdiazWkeEXedwADt1k2hb2rUa1oYDEAAW3tx5Ss60+nGyeWXvfA3jszeDZ1+N4ABjj8v2FV4rMKlEt8RIfJjw2E2MSSCRzSM3xTWwQTqiHEDfkAqA48mRY8ifisIsfVZU4bkaKyXBp/+aY4hzdTCDIv4ZvqGn8Jta3FX+ErhwLJ8V+ojiDeCPysvNKDoJLT4SRHT9yVednsY4VGyS28TEzw24rRxcHcpKKawUjsKMJmD2U3FzGM1smxbrkAHnHiE9BzV9SwZdpqawA7YEE+K/hMG1hv7Ki7fsFPMGObcvolrr/ea4OBPCfEUnAYt3My0AwOvGeS6K9Nu0ucf9+5NKd48m3qO3Ic3VFm3k24OgSfom6uYvpgaXBrYLg5ohpPG/3nFt9zw4qt/wCXq93MiDAiJiNtx0slYMl8aw2JaLnwg3i5+G3p84XMnfki3maPA56148XiI47E77Dfgs5nfY0EOq4Q6mw5xpGS4Rcd1pEuvbSel1V1O8pVajgC0C/AwDsTvYwtd2cqDRZ/iEjebxJA/t69fNWi5wecorKCit0DC4WtLIiIgm/5fvZOtqNgNMi9/LoFbdvsAKQOIoscQ50Vmt4atqongTY9SDxWDdmDny1gdqd4Z4ibcOK66WndTMTKWoiuR+qO/rkUPCJ06m7kNEb7g843hev9gezrqDDUeSS8DfeBtJWf/h92Q0NDnN0/Ur1JjYEBe9RpKCPHnmTZx+yWm6p2HMpxbkAhCEAIQhAedSpGCxjqTpb6jgf3zUddUA2OXZi2qJbvxaf37qRWoNcNhPJYik4tILSQRsQr7A5yHeGrY/iG3ryUkEfH5a10hzQR1ErzztN/DZryamGcKb/wH4D5fh+i9ceZF7jmP3dV2KowJ3HP9eSq4kM8WyfKsRhv61gzUKdPw/EXSXB25FyR1+Rs6tWm+n/OYC7Z3iOogj737Ox22Vz2re2f5b2tfEXG/QH/AF5rzzH167dQNgbGAP3wXhVYdSq82OeXNyxxGOpCGU2hjW2ABJ9TJMkzvuomIr6C1073a4cY/NUYoPc175kM0z5udpH5qXlk1G1GOu3Tq3BhwIEiOMErd0Ipbm/iQ1fLN/kmObiqXd1odpuCLFpP3m8trtNjHkRSPxDWVSNQc1sgO3BIbvbeSPQuVT2YtUq0qlQ0xUY5ragkw4jw+65U7M4sjxYjDuEyfE8aud+64rNUoRk1KSS7XOzTajpppvHY3eQNFOmXk+Kp1FgNh+fqpP8AyAl3MgkX/VZOlmbgQx0U7xbYWFpHJXPfWBEWg+8yvLrUnvuz3ISTWDuZv1m9ja3KNxHoqwUmuDuZ4G5EbbRJKsMQZeTv+tuHJQ9OmTxLoJN/UDmtKeFYs2KawtsBcWBPXxX+al4SqSGiB5bkQJJIH15KIHEeGwgySZvNp3sefkEmrWipxkE32n05K047iu4O29Rj3se0Q7S0eRHh9BH7uuZR42E79N9gf0VP2lxvgj9lW/Ywgsk9Pr+/dbVE1QUmVjLxWLRr3OBt4RuDtNo9dx8k5gazxF4EkiRezgbD39FaCm3Zw4TfYEC2/T98FU1opFxMuEWM8XEbuvEE7m264Yy34Ni4a5rtNSrTGkSCYA1GxAdNyDEzxhQRmAFQmm0NbcuYLN6wPu7AxtZMOxBNMNLrW3PE/lZRWjS43vxvvdWUW+SVZGjoUxiqFek4j+YxzYn4SbsLYM2cGm3JUf8ADDsgXOFepPdskMB+8fxHy+vkrjs1TmoA34nEDbYTJJ6ACflzXpOEwjWNDWgBoEACwXs+iqb2ybWL4PL1+3erCsNRAHkpCFFxNaTob8R9hzXrnCLpHU4ngLDz4p9JpsDQAOCUgBCEIDkoXYQgPPnMSQFKexN6UAgBKDUoBKAQgewuJczY25Hb/CsaeMa7+137+aqwEodVJAnOMmpVh4mgH8QFvULG5v2WiSJcOmy3TCRsbJt9+CznRhLLRRxTPKqmWhge0ss8AOEbwZB8wVXjBCnLmSZBaAdhJH6L1fE4Fj9wPRVlbJG8AD6LGpQ3Jpdyrizzujh9GrUDcEagJieNr/JM5XiruDnjSwwTO0mAt1WyMcoUL/4/BMRfpKxlplbBGwxuMzUPc802HuwQwVIjUbT/AK5J/B497SATIOx+SvMx7EurQS9w07AQAPJoEBRf/ieKYPA5rwOBEHz43VammusI9ChX2qzJH/KtIi7T14xG31Uelie8iBJuCORvf3UR+X4hgGpjZG0nblcC/t5KFiTWpzLDq4ua78rFcT0yTs8M6fWo+ZbVsZH90tjyvumml9V2lgLnXtPAcSTYDqqvCUqtUgFkDmSB9JKtc9DsDhqZaC6tWeZdGzGiwAuRc78Y8lPRztVmzGpq0uOSl7W5XiqbA+pRc2nMF4cx7Zm0ljjpk844K4/hvinO1AW0RLjOkSYGqAd+SosP2qxjTEa2Gzqb2F7Hg7tcDwKsMR2lqPLW0cIzDULF1OnNyJl2oxz2jguupRnKhsaV/czmjqakW5dzf4nF6AA4ybRfcE7jnt7Ksx+Lb3Ya4GZNucfBEenskZ/TLaGHfSfJe7wkiTpc0E7HnHzVD3tKdDn1qjpu/u2imHdGai6o3qSPLgvKo6O2XydsfSC2JtZDE5iDUZB5C1xtAEK4wDK1U2Bg8XXPPwt4b8VYZNlDi2X+K9o2I4cNlu8gyR0T8I9Z9169HRxaTaM3rJtCewuTuphz3AyYALviPM+S2YUZ9ZlJviIEKrxWZufZvhbz4nyXfGKirI5ZScndlhisbfQzxOPsnsJh9Avdx3KhZVA23PHirRSQCEIQAhCEAIQhAY6sxR3BWFZqhVGoQNSiUlyTKAeDkoOUbUuh6kEkOSxV5qLrXdakgkuaD1TL6XL3/VN60oV+aECHAjcfmEqkWcWg+Rhd70LjwDwBSwsSmU6Z2JHn+oS/sY4EFVp6Ehc71wUWJJWLygVBBCzua9l6h+ET1H6K7bj3DmnW5w4cSsqtGNRWkQ43MXl/Z+q139J3nED5lWVfs6+qZqxO17wPRaYZ8Yi3yCadnE8GrGGipwdyvTRQ0+yNPjPspVDsrRH3Z81YHNejUg5oeYC6FTiuxOwS7siXua9pAaxpDGwfC4/ebf184XcD2Io0yC8i3OB7Lj82efvO9EwcUTwJ8zKhU4J3SLbUaelVw1EAM8RHJIxGevNmwwfMrPNeT/hP0mq5Ymd6SZJJPM3TrCo7U40qQW+WVLq8as1ljvEtK3ZAdQhCgAhCEAIQhAZx7VFq01PcE05qAqqjEw5qs6tNRKlNCCGUmU89iacFIOal3UkFcQDmpcJSJRKA6XLmtcKSVIF96VzveiQuQgFl4SCiEaUAksSe7ToalBiEjHdJQoqQGJbWKAR20U62mn20061iAZZTTzWpYalhqASEpK0o0pYErKvjWpCzeUM8UrSBACEIUAEIQgBCEICiKbKEIBt6jVQhCEEWoo7kIQDLklCFIBcQhACEIQHEIQhILq4hSBQSwhCAW1OBCEA41LCEKAKCcahCkCkIQgLLKldsQhQwKQhCgAhCEAIQhAf/2Q=="/>
          <p:cNvSpPr>
            <a:spLocks noChangeAspect="1" noChangeArrowheads="1"/>
          </p:cNvSpPr>
          <p:nvPr/>
        </p:nvSpPr>
        <p:spPr bwMode="auto">
          <a:xfrm>
            <a:off x="160338" y="-144463"/>
            <a:ext cx="304800" cy="304801"/>
          </a:xfrm>
          <a:prstGeom prst="rect">
            <a:avLst/>
          </a:prstGeom>
          <a:noFill/>
          <a:ln w="9525">
            <a:noFill/>
            <a:miter lim="800000"/>
            <a:headEnd/>
            <a:tailEnd/>
          </a:ln>
        </p:spPr>
        <p:txBody>
          <a:bodyPr/>
          <a:lstStyle/>
          <a:p>
            <a:pPr eaLnBrk="0" hangingPunct="0"/>
            <a:endParaRPr lang="es-ES"/>
          </a:p>
        </p:txBody>
      </p:sp>
      <p:sp>
        <p:nvSpPr>
          <p:cNvPr id="3080" name="AutoShape 11" descr="data:image/jpeg;base64,/9j/4AAQSkZJRgABAQAAAQABAAD/2wCEAAkGBxQSEhQUEhQUFBQVFxgXGBUYGBcVFxgYFhcXFxUVFRUYHCghGBolHRcXITEhJSkrLi4uFx8zODMsNygtMCsBCgoKDg0OGxAQGywmHyYsLCwyNCwwLC8sLzQvNCwsLCwsMCwvLCwsLDQsLC8sLCwsLCwsLDUsLCwsLywsLTQsLP/AABEIAMIBAwMBIgACEQEDEQH/xAAbAAABBQEBAAAAAAAAAAAAAAAAAgMEBQYBB//EADwQAAEDAgQDBgMGBgICAwAAAAEAAhEDIQQFEjFBUWEGEyJxgaEykbEUQlLB0fAHIzNi4fEVckOSFqLC/8QAGgEBAAMBAQEAAAAAAAAAAAAAAAECAwQFBv/EADARAAIBAwMCAgoBBQAAAAAAAAABAgMRIQQSMRNBIlEFFDJhcYGRodHwwSNCseHx/9oADAMBAAIRAxEAPwD25CEIAQhcLoQHUJp1ceabOIPJBckoUM1jzSDW6lTYi5PQoAxHVd+1dVBJOQoP2rqutxXVG0ssE1CjNxN4kSnO+5hUjOMuGS4tcjqE2K4Sw4FXIOoQhACEIQAhCEAIQhACEIQAhCEAIQhACEIQAhCEALhKCkFAcc8ppy69ySxpdc2H1UkCC/kkuY7jA8zCg5pm4pCGw36rJ5hn4nxPJJ8/os5VEi8acpZSNnUe0b1WD3TDnsP/AJm/IrCjGVH/AAU3u6kafqnRhsUbikPV91Xq3L9CXc2fcT8NVh9YTdbDVW3gkcxf6LG/a6tM/wA2jUb1A1D2Vtleeg/BU9J+oKlTTKypyiWXflFetdsVIPEATv8ART6GLZV/qNAd+MWKMfgw0Bx8Qt4uvDZcPpDqbPD7Pc6NLs3Z5I7KDonWZHGN+iS3NHCGk3mDYyk1sY/T8Ddx9736KKM1JdoIYHgSHEagR5rw3KN/C2vqegoN+0ky/pVA4DcHyiUOcW/qFVCtU3Ba1k/EPeylHFFlz4mc7XHku+l6QnTS35Xn/JyT0t3gn0sWfNS2VuYhY/Nc50GKe0b+aMt7RmQHmfS/VaS9NR37VHHmF6Pnt3G0B5LocoWFxQeJBsdvJSC8r0aOrhUVzilTcXYfQmqdUHb5J1dRQEIQgBCEIAQhCAEIQgBCEIAQhCA4SmnlOOUXF4llMS9zWjmTCNpK7IZzTJAXc0raKZIidgNpKXReDBBB291UdsMT3bKb5IaHGbTuLKs5WjdGlGO6aRW/ZybuPjP3rW6XT2LotMOeASNrceQHBVbs5ougOdpJuDMeRgqyZUhrS5wOoS122oC08pXLFrg9OUWrNkXMHPYwvs1oEnTBdCYws1WNc2pWbqkw7w24EGIMp7HZqxgPeEBsHfiqFvaNurwPkxs1jh+ZCzm7S5NqcHKPGfMvIqtMd4fN0OB+kJNfLmVf6jA1/B7bHzCdyjM6NQkVabvhgGJMneANvNTg4NGxPIcVrHKMKl07WKfDUquHcQ4mpTOzou3o6PqtbgXiswscBpcItb181Hy6lqJL40t+Kdul1Ly+m1peQQGydPKOi2Vtvi4OGqrSxyYXH43u9dKpBcwlk3DiBsVMyl+oMAY1w4Ay63Eatlfuyyj3r6rgHue6btkARAA/VShVLbCC3awmOmkBfMulGM3Z4zx5drnpPU3jZIr8JhS3whoDL+Ex7ApvFVBRu6k/Sblwu0dbbBWlbEtaYJM26b7RMT6JygTFyT0iDHI9VpsV9qeflj99xj1WstHlnaLGg13PFmm4jjZV9DHgvH4Z35LXfxAyRjKf2imyACO9AuIdbXpGxBiY4EngvPHQ0kjbh1WU6OfEepQqRnDBvMjzp7CRqaQ3aeIngf1W1yvH960G3XovKclyrE1gXU6Z08yQwT0Ljf0WqyjA4qmZcW0o31PH0bNlnCdSjJW4MtRRpTTykzaVJ3F07QxXNQ/tQJAMT5wevokhw3DhfrP0Xv6fWwttkzxalGXKRdMeDsuqrp1iFOo4gHzXoJpq6OceQhCkAhCEAIQhACEIQAhCEBme0PaYUpp0vE8buEQ3p1KyuCxtTEVWsrPDzBgEwBJEgRvIA+Sn9pMtNFzjIIcJFtpOyx2JqFha4SCNjxkEwvl6usrVKzhUWE+Ec0pO+SZju0NalVf3TiPuwNobaCOdltcBj2Zhg3UcQHU3PbplwILXD4XtneDBXnlTGUjLqpLKhcXhwFpG4j3VnmGdv7ttSmZbvI5LppaiWnspZjImFRwdxvOME/AOP2ika7H/APmPwHgC1w+ExaDCVTrBtIdyw4nDOmaYJ7yiZ2HG+8iVdZL2qq/ZxVqNDqJcWE/EJHBzTwMpYZl1UhzWdy/fVRcaZB/6fD7L0JQ7xZ7lHXRlFKa+n47fFGfdTa8NbSxFSk0T/LrUnG53BfEkeasMHkjoE1GG8kspvBcOVyAArV2AYf6ePrN/7sY8/NsKHXyEOJL8yqEHcCmR/wDuFXK7fdfk36tN/wB1vk3/AATcJRp0r+FoG5JE/wCEzj+1NFlmu1HgGiZ4QDIEquOQZewzUrYiseRcym3/AOon3UjD59hMNbC0KTHfj+N//u6SqSrqOG0vhlkeBu6UpfZfkscso4qpTJrTRoaiYMsqVQYhpZJ0ttv57q//AOQDRAbIEXGw6LHYTO6tarLncDAM7/lxXKmZuhzSbkz+X5BeVrtVNSUYXWC8KHVy7c9jZNzVjtpHpbjaw/JOuqNcOTYFmmD6zEDyWHwebOphrQY8QJ5mTtCl4vNHOnkOEe5jdcfrVRK0s/v72EtF4vCa+n3fL4bXu4RvfeLpjG4s0hqMFg+9MbmIPNZ0Ypwb4bjczsZFrc/NNUc/cy5uCASOEH25/JT6y2rWt8P3JT1V3ve5ozWFQFpILKjSHCZMEQfYrLVMdQwj3UWUWMLYbOkEkbgucbmZ91a4TNWVIEAc4sfYdF552wxR+21mkzBbxmxY0jbbfZbxvUjaLNaFOKk1JGtzHOCNLw9rxNwDBEf2kCyqa2cOc4mZmefXZZqjidQLfX/CkYasYAdcDb/aylQjz3OleE0P/IuhpJNoG/D9U9h8yNN0VAdJMjyN1QtdNtjJ8oUutU1Na0x4Z4XuqdOPcOXY2uFzXXSd3YAIDiJJN9xAPqEvK8+loD7uHLiOdysx2dxrmVAAJB4fmpeFDdTjsATA9bAKy11fTwWyXytg8P0pTVOalHub/L8xbUFjI9x5qwBXnDcZ3DKhuS6AL2mbq87K9oe8d3TuUtPluCve0vpSFXZGSzJfc8+M/M1iEAoXqmgIQhACEIQAhCEBj+0+KHeQYIHDpZYPNKY1FoMjeeXorrFFjSXlw8QmCZIlZvF4kFxPORK+dq011nVeG+xzPLK7HUZYRIkX+qoaWaVQG0aLXOF/CAXOceNheFpsHhnVajabfvRfpxNt4C9L7P5PRwgcykwGTqc4xqM7kkjbpsphqIQVmrnTR0zmr9jznKMmzKpQNOm3u2PIeG1SGNBm5O5ExtCu8B2DxLrVXMoxu4O7xh6tFjHnC9EFRp5WtIFrJNbG6bRJid4+Y/forevNLtY646dL2Sho9hqIZBq1STs/WG+UN0wqPNOwOJa1zqWJFQjZhaWSOI16iJHy8lssXi6rRI0gb3MEjkQ7ZJp58PvfDMTaLibAmSFktWl7X3RuqVS14nlmadm8Thw19cEsPEEEA8nRt9OqiYfDiRpBBJgQDc8ABxXrWIzGnUGktD2vs5pMzJ2iOfFRMHlDKbnPpUNNhvOqLfccbXHJcsq6llP6HbTqbY2migyvJnU4fWcW22sCCbX9FUZ27u6moElvOItPHktvmDzIDjpkbEXPCFi8/wAW0OeweNtt+EE2gAWWKm5ytI2pPuu/0I2HxAqEEQYInpxuFaUHF0G5uZB5A2jh/teeVqr6by6l4T0uInYjipuC7UvAh4h34m/SOC6Z6KTV4Dq2eT0GtVIHnE77b3VVVADiRJBmYMgHhuqnLs+diT3TGl1XgALBo+892wHM+W8qzr4GrSLjUAMmDpJLTv4jq2N/ZYeryp4mXjJS4YzSzPug97gWsbueIAMiOfKOqyGPzY4is+q+xcRHOAA1s9YAlbpnZB2OaG1KrqVMbBsS48CQ7do5KBnP8NXUaZdSqOdH4gB6EDbzXdpo04w3PlnPUqeOxnKDx7K0wztgfNZ8tdSdoeII/cjmFZUMWLJVp+ReErl3SvKWSTykD59Fe5RlFKmwPry9xAc2m0kABwFnHfVxiysMLi8PREMp0wQNyNRjfd0nivPlKKeWWTb9lFJ2fP8AOYNpt6lOYzBup1Xg1P5bbyIkzw6GVfjOqBmWMaQB9wH0jhxThGHqt7x9Km8EgbnVyu2d1rTVLmWfkcOtoSrJXVjFYnGl72MBtIgTKusG0NcHAkEbQYj5Kww2W4DvLUQJiHa3+HyE7qNm2Rd011ajV1MF9JEaG8XEi7gPL5qlSKrS/pytb5fT/R5VfR1oWdsGyyLOW1YYDqIsTxBHMcrbq9CyHY/KGUh3oqCo57RcfDBvb2WtYV9Xpup011OTOIpCELcsCEIQAhCEB4lnvZysKjqgfpoyRrAD5O4ESOE7kbLN4qoaToLtbTcP06fRwmxHmvXKLW1GVKZbLSbtPI8jztPSJWFzrIa9KsWMYarDcOlolnw3JIDXjkeS+es5JTqJJPn3P4mDSJHYOs0PqO4+EcrGePmvQH1yBq8AEXLpJHIG37lYHsbhm0e9e+WeItG+7GyPCbgySD19VqcLnbLNgkD53m64dR4JNXwe3pqbdJWRMql7nyS4CILi3TO8aWzebfJVONzUs8DHAj8RiwB4AbzfdSMZigG2faTyH/tPHoFkcXmQbIaQB7g3v7rK1+DspxvyWBzYtAN+Ikk7RFwP1Kap1qlZ4pMBJJEgSQ0xBc4xYDmm8iyw4gh9UEUBubgvI+6wjhO5/PbUUcTSotLaLG022kNmXEWGp1y4+apUnCGHz5fk3c2n4Vd/YscuwtPDMsdT4hz+PkOQ/S6U7NmgzHG/M+pWdzHNYBkxIkfOFXYbEF5JBsTEzt1EcbLnSq1He9kjD1eL8VTLNNmTW4qkWDwuiWEGwdwt+/08xzF1SnULKgLXN3BB/d+a3gxOkwN+Xy257+yaz/DDE4ZzXAa2gFj4Etg7EzOn29lvpqrjLbUXzLpbF4eDzbE1ZdOx4Ktdhy9wDRqc4wANySbD1KexTHMeWvsR6yDsQeRV92AqU/tX8z4gx3d7/HYW6wTuvaUunHcjOVng33ZPJmYSk1oa3vHAd5UA8Tjc+IjgLgeiunV6PwkTqIgG997dbSo1fFtDDpJmBP5BZrG4w6rcON14zqylU3XLQobvcbM0iDDHNgmSI57EevNdxDJaZIBiACYbfbadJ+e6qMtxge3S4uki5BEAjaf7hupNLGMYYdH/AFnUDNgZ2IsRFtl0KeLswdOSdjA9qMjDy5sd29pkcQNzDSR8JuQEvs/2YbQZ32JdqqiC2l9xjpsXuPxnYxEDqtj2kx2H7s6wDDSWAzMgnqJAMHc8V56M6LqbtRMyZHCQtnUm42g7o2px3Zlg0Jz9wJbIINzIn1k/knWFlQt3p6iQHadTTYS0XHnc2t6ZGjiNr33/AGVpstxIqACo4xEHS4NJ+6Nxc7e6y2bMM0l7heLoVXkuDu8I1NqBpa0MIkeMk7WN7zzVfQxulx0x4tgRMX/Edrcd/JXznfZywsBax+oklp8RG8DTAEFtuZ4xZynjGn+jqmIhok6RtEDgrNRZnukl7ivwFJzn7QGHiJvNmkWkmRcniFZ5JmLu8NKoJbJGggGx3BIN/KFHY2q+W+MEAGYEkA2aWk+OI23n5J2g1rAKjdTXatL5+6fxRvvMj+6OCzatlYZZy3Jp5J2TY6lhC+m8PY5jocS4d2W7tc0cDpIlbjDVg4AtIIIkEbEHYhYHN6VGu0vru7trLB4ElwEGCwm95FlrchxjatNrqcaAABcEgjgQNoX0OirKUUlZeS/yfOTg6dRxLlC40rq7yQQhCAFxdQgPPMbT3glroIBFjfcSsvh89qUqwpVGh2owHCxPKeBW+zbAaTa9pWD7T0CL6Rq4Hl1HVeLrtHCV21dGElkr8Tnhc+fhkzHrHrsClfbi1sg3478dvPgsoKbi8anaSDtYw2B4iQbb+yk4ys5jR95u8tmPW0hYS00cJHs6fVRUVG5Z4nNHGZP78lVVsbM3v++Cp35jJUvs9/NxDRNmHWeukggepWq0qgnJnStRd2R6tiMToYymLNaA1sWFrSOSgvrESbSfyPAqNiK+oDhe82Hom3ViLC144nleV4ap9/M699lZHMU4ug8+EbKdhqWhgHn+/wA1Ea8WUqk6J1Te3vEfKyvJYsZuVyS6rqgzHI3vyATbsUREHeY6RzjiotUnc7T+k7+qa7yxdtfY7nhb5eyp07llIq+0WEbVpuIgVG+LVBvEnSqz+H1Zgr1Hu3bTOnkNRAc6YsYgT/cVd4okAHisnmGE7lwq4fW5xcQ6mDqLg7drQBJvfj7L09K99N0m+eDKsrNTXzPQX5trJbIEcOJi3PeAo2I11XinSY57zIIaAY8yRAF9zAVz2c7G0WUmPxQc+t8ZaXFrGgzDCB8UTJ5notdRZToNAo0g1p/A3iLXIH1XJ0qcZYfBL1VsRRkcL2UxQue5Hk83gcDp3Sahcw93XaBItZpj8JYW/dJEEDktk3E6plwbYxBm1r8Cbqj7TZWTRNWS+pS8QImS2xcCPIE+Y6lJRv7KM4V5N2nYqu0D2mg6kSLeJjWmQJOx5yDY72XlNeoaTyDsT/r2W/xGbNqMFOm25d4RO883HYX32tdaDKcnwuHcypUaKleBD33DTF+7aR4Tfc36ropVY014+C0lKPHJ5jhsULTy/wAq2wlcWjeV6fXxdCsO7fRZUa6xkA7deB22iFQZl2Kw9Rp+yF1KqAS1rnufTdxh2rU5vKQbciq9SlV4f1Cqyj7SsMZdmTTLHta4WIB4OAsQTt/lXrKBcw9y06TBLZgNvcAX1Xna1+ixea5JiMKAajdbeL6epzWkCTqsCPMiPom8vzp7CC1xER7R+aytOK80X2xnmLNHjszdLNJ0gyTa88eu1/8AUqTha7aj3NeG3F4vLuDm9eqr8zxDq9EVPDYRqtb4hebixsOnRVlLEukGdgb+vD98VVp8ohJWsd7UYOo2sxhcS0tkG+mZOqJ9PmtJ2Co1hW2ikGkOM7ndtufGVgs5z4vrsYTYNiTsNRJueey3v8OMcQ99Ilrg4ag4SYIjc7AfmvR0yiq0Nya8j5/UuPWa956GwpabTgX0ABCEIAXF1CAp8JUZVaA70P5KDj8ia/VqAcIMefBVeDxhpnmOI/MdVqMHiA9oIMj6JhkWPJc97INa7vGC15bzi7Qekx7rI5jRqNcSZE3nnygixXvWYZbINpaVhM77KuhwYCQeA3HS+4XDqKDb3RRRo8ixbzMw2fID3U7sm4/aOAlh+oi6k5xgDRfpfQeGzHel9wTtLQ0Bt+c+aoi40qmphnSfJQ47ouHextSntkmenEju5G+q5/IeSqMXml7HY7cDHTjZOYfHaqVE7BzJPD4iXT8iB6KlzSgWEuHwn2J4eS8WlSW9xkdVPWXnKL88Fxh835gfT6q3qY9rogySPQHjc9RbzWcySoWNNRvxElrTyAHijz1AeiucvoUMQT4zQqncEB1InjYQ5gPMao5QpnShdon1+CqOMvqS3Pnf4jbTtBE2I/e6YquEySY5z877Hgl4um/Dyyo3S6ZaRc3MBzXfeYRsfNQ9W5Gxkj0mZ+iz6VjvjO+TmMq2na315ytH2KyRrQ3E1AXGJaIgM1Dc8zePmqDL8vdiazWkeEXedwADt1k2hb2rUa1oYDEAAW3tx5Ss60+nGyeWXvfA3jszeDZ1+N4ABjj8v2FV4rMKlEt8RIfJjw2E2MSSCRzSM3xTWwQTqiHEDfkAqA48mRY8ifisIsfVZU4bkaKyXBp/+aY4hzdTCDIv4ZvqGn8Jta3FX+ErhwLJ8V+ojiDeCPysvNKDoJLT4SRHT9yVednsY4VGyS28TEzw24rRxcHcpKKawUjsKMJmD2U3FzGM1smxbrkAHnHiE9BzV9SwZdpqawA7YEE+K/hMG1hv7Ki7fsFPMGObcvolrr/ea4OBPCfEUnAYt3My0AwOvGeS6K9Nu0ucf9+5NKd48m3qO3Ic3VFm3k24OgSfom6uYvpgaXBrYLg5ohpPG/3nFt9zw4qt/wCXq93MiDAiJiNtx0slYMl8aw2JaLnwg3i5+G3p84XMnfki3maPA56148XiI47E77Dfgs5nfY0EOq4Q6mw5xpGS4Rcd1pEuvbSel1V1O8pVajgC0C/AwDsTvYwtd2cqDRZ/iEjebxJA/t69fNWi5wecorKCit0DC4WtLIiIgm/5fvZOtqNgNMi9/LoFbdvsAKQOIoscQ50Vmt4atqongTY9SDxWDdmDny1gdqd4Z4ibcOK66WndTMTKWoiuR+qO/rkUPCJ06m7kNEb7g843hev9gezrqDDUeSS8DfeBtJWf/h92Q0NDnN0/Ur1JjYEBe9RpKCPHnmTZx+yWm6p2HMpxbkAhCEAIQhAedSpGCxjqTpb6jgf3zUddUA2OXZi2qJbvxaf37qRWoNcNhPJYik4tILSQRsQr7A5yHeGrY/iG3ryUkEfH5a10hzQR1ErzztN/DZryamGcKb/wH4D5fh+i9ceZF7jmP3dV2KowJ3HP9eSq4kM8WyfKsRhv61gzUKdPw/EXSXB25FyR1+Rs6tWm+n/OYC7Z3iOogj737Ox22Vz2re2f5b2tfEXG/QH/AF5rzzH167dQNgbGAP3wXhVYdSq82OeXNyxxGOpCGU2hjW2ABJ9TJMkzvuomIr6C1073a4cY/NUYoPc175kM0z5udpH5qXlk1G1GOu3Tq3BhwIEiOMErd0Ipbm/iQ1fLN/kmObiqXd1odpuCLFpP3m8trtNjHkRSPxDWVSNQc1sgO3BIbvbeSPQuVT2YtUq0qlQ0xUY5ragkw4jw+65U7M4sjxYjDuEyfE8aud+64rNUoRk1KSS7XOzTajpppvHY3eQNFOmXk+Kp1FgNh+fqpP8AyAl3MgkX/VZOlmbgQx0U7xbYWFpHJXPfWBEWg+8yvLrUnvuz3ISTWDuZv1m9ja3KNxHoqwUmuDuZ4G5EbbRJKsMQZeTv+tuHJQ9OmTxLoJN/UDmtKeFYs2KawtsBcWBPXxX+al4SqSGiB5bkQJJIH15KIHEeGwgySZvNp3sefkEmrWipxkE32n05K047iu4O29Rj3se0Q7S0eRHh9BH7uuZR42E79N9gf0VP2lxvgj9lW/Ywgsk9Pr+/dbVE1QUmVjLxWLRr3OBt4RuDtNo9dx8k5gazxF4EkiRezgbD39FaCm3Zw4TfYEC2/T98FU1opFxMuEWM8XEbuvEE7m264Yy34Ni4a5rtNSrTGkSCYA1GxAdNyDEzxhQRmAFQmm0NbcuYLN6wPu7AxtZMOxBNMNLrW3PE/lZRWjS43vxvvdWUW+SVZGjoUxiqFek4j+YxzYn4SbsLYM2cGm3JUf8ADDsgXOFepPdskMB+8fxHy+vkrjs1TmoA34nEDbYTJJ6ACflzXpOEwjWNDWgBoEACwXs+iqb2ybWL4PL1+3erCsNRAHkpCFFxNaTob8R9hzXrnCLpHU4ngLDz4p9JpsDQAOCUgBCEIDkoXYQgPPnMSQFKexN6UAgBKDUoBKAQgewuJczY25Hb/CsaeMa7+137+aqwEodVJAnOMmpVh4mgH8QFvULG5v2WiSJcOmy3TCRsbJt9+CznRhLLRRxTPKqmWhge0ss8AOEbwZB8wVXjBCnLmSZBaAdhJH6L1fE4Fj9wPRVlbJG8AD6LGpQ3Jpdyrizzujh9GrUDcEagJieNr/JM5XiruDnjSwwTO0mAt1WyMcoUL/4/BMRfpKxlplbBGwxuMzUPc802HuwQwVIjUbT/AK5J/B497SATIOx+SvMx7EurQS9w07AQAPJoEBRf/ieKYPA5rwOBEHz43VammusI9ChX2qzJH/KtIi7T14xG31Uelie8iBJuCORvf3UR+X4hgGpjZG0nblcC/t5KFiTWpzLDq4ua78rFcT0yTs8M6fWo+ZbVsZH90tjyvumml9V2lgLnXtPAcSTYDqqvCUqtUgFkDmSB9JKtc9DsDhqZaC6tWeZdGzGiwAuRc78Y8lPRztVmzGpq0uOSl7W5XiqbA+pRc2nMF4cx7Zm0ljjpk844K4/hvinO1AW0RLjOkSYGqAd+SosP2qxjTEa2Gzqb2F7Hg7tcDwKsMR2lqPLW0cIzDULF1OnNyJl2oxz2jguupRnKhsaV/czmjqakW5dzf4nF6AA4ybRfcE7jnt7Ksx+Lb3Ya4GZNucfBEenskZ/TLaGHfSfJe7wkiTpc0E7HnHzVD3tKdDn1qjpu/u2imHdGai6o3qSPLgvKo6O2XydsfSC2JtZDE5iDUZB5C1xtAEK4wDK1U2Bg8XXPPwt4b8VYZNlDi2X+K9o2I4cNlu8gyR0T8I9Z9169HRxaTaM3rJtCewuTuphz3AyYALviPM+S2YUZ9ZlJviIEKrxWZufZvhbz4nyXfGKirI5ZScndlhisbfQzxOPsnsJh9Avdx3KhZVA23PHirRSQCEIQAhCEAIQhAY6sxR3BWFZqhVGoQNSiUlyTKAeDkoOUbUuh6kEkOSxV5qLrXdakgkuaD1TL6XL3/VN60oV+aECHAjcfmEqkWcWg+Rhd70LjwDwBSwsSmU6Z2JHn+oS/sY4EFVp6Ehc71wUWJJWLygVBBCzua9l6h+ET1H6K7bj3DmnW5w4cSsqtGNRWkQ43MXl/Z+q139J3nED5lWVfs6+qZqxO17wPRaYZ8Yi3yCadnE8GrGGipwdyvTRQ0+yNPjPspVDsrRH3Z81YHNejUg5oeYC6FTiuxOwS7siXua9pAaxpDGwfC4/ebf184XcD2Io0yC8i3OB7Lj82efvO9EwcUTwJ8zKhU4J3SLbUaelVw1EAM8RHJIxGevNmwwfMrPNeT/hP0mq5Ymd6SZJJPM3TrCo7U40qQW+WVLq8as1ljvEtK3ZAdQhCgAhCEAIQhAZx7VFq01PcE05qAqqjEw5qs6tNRKlNCCGUmU89iacFIOal3UkFcQDmpcJSJRKA6XLmtcKSVIF96VzveiQuQgFl4SCiEaUAksSe7ToalBiEjHdJQoqQGJbWKAR20U62mn20061iAZZTTzWpYalhqASEpK0o0pYErKvjWpCzeUM8UrSBACEIUAEIQgBCEICiKbKEIBt6jVQhCEEWoo7kIQDLklCFIBcQhACEIQHEIQhILq4hSBQSwhCAW1OBCEA41LCEKAKCcahCkCkIQgLLKldsQhQwKQhCgAhCEAIQhAf/2Q=="/>
          <p:cNvSpPr>
            <a:spLocks noChangeAspect="1" noChangeArrowheads="1"/>
          </p:cNvSpPr>
          <p:nvPr/>
        </p:nvSpPr>
        <p:spPr bwMode="auto">
          <a:xfrm>
            <a:off x="160338" y="-144463"/>
            <a:ext cx="304800" cy="304801"/>
          </a:xfrm>
          <a:prstGeom prst="rect">
            <a:avLst/>
          </a:prstGeom>
          <a:noFill/>
          <a:ln w="9525">
            <a:noFill/>
            <a:miter lim="800000"/>
            <a:headEnd/>
            <a:tailEnd/>
          </a:ln>
        </p:spPr>
        <p:txBody>
          <a:bodyPr/>
          <a:lstStyle/>
          <a:p>
            <a:pPr eaLnBrk="0" hangingPunct="0"/>
            <a:endParaRPr lang="es-ES"/>
          </a:p>
        </p:txBody>
      </p:sp>
      <p:pic>
        <p:nvPicPr>
          <p:cNvPr id="2" name="Imagen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48842" y="6093296"/>
            <a:ext cx="1555606" cy="600464"/>
          </a:xfrm>
          <a:prstGeom prst="rect">
            <a:avLst/>
          </a:prstGeom>
        </p:spPr>
      </p:pic>
    </p:spTree>
    <p:extLst>
      <p:ext uri="{BB962C8B-B14F-4D97-AF65-F5344CB8AC3E}">
        <p14:creationId xmlns:p14="http://schemas.microsoft.com/office/powerpoint/2010/main" val="38601454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
          <p:cNvSpPr>
            <a:spLocks noChangeArrowheads="1"/>
          </p:cNvSpPr>
          <p:nvPr/>
        </p:nvSpPr>
        <p:spPr bwMode="auto">
          <a:xfrm>
            <a:off x="0" y="-26988"/>
            <a:ext cx="9144000" cy="865188"/>
          </a:xfrm>
          <a:prstGeom prst="roundRect">
            <a:avLst>
              <a:gd name="adj" fmla="val 0"/>
            </a:avLst>
          </a:prstGeom>
          <a:noFill/>
          <a:ln w="9525" algn="ctr">
            <a:noFill/>
            <a:round/>
            <a:headEnd/>
            <a:tailEnd/>
          </a:ln>
        </p:spPr>
        <p:txBody>
          <a:bodyPr wrap="none" anchor="ctr"/>
          <a:lstStyle/>
          <a:p>
            <a:r>
              <a:rPr lang="es-ES" altLang="es-CL" sz="3200" dirty="0"/>
              <a:t>	</a:t>
            </a:r>
            <a:r>
              <a:rPr lang="es-ES" altLang="es-CL" sz="3200" dirty="0" smtClean="0"/>
              <a:t>VIII</a:t>
            </a:r>
            <a:r>
              <a:rPr lang="es-ES" altLang="es-CL" sz="3200" dirty="0" smtClean="0"/>
              <a:t>.- Recomendaciones</a:t>
            </a:r>
            <a:endParaRPr lang="es-ES" altLang="es-CL" sz="3200" dirty="0"/>
          </a:p>
        </p:txBody>
      </p:sp>
      <p:cxnSp>
        <p:nvCxnSpPr>
          <p:cNvPr id="3" name="2 Conector recto"/>
          <p:cNvCxnSpPr/>
          <p:nvPr/>
        </p:nvCxnSpPr>
        <p:spPr>
          <a:xfrm>
            <a:off x="0" y="857250"/>
            <a:ext cx="8143875" cy="0"/>
          </a:xfrm>
          <a:prstGeom prst="line">
            <a:avLst/>
          </a:prstGeom>
          <a:ln w="34925">
            <a:solidFill>
              <a:srgbClr val="5BA3A2"/>
            </a:solidFill>
          </a:ln>
        </p:spPr>
        <p:style>
          <a:lnRef idx="1">
            <a:schemeClr val="accent1"/>
          </a:lnRef>
          <a:fillRef idx="0">
            <a:schemeClr val="accent1"/>
          </a:fillRef>
          <a:effectRef idx="0">
            <a:schemeClr val="accent1"/>
          </a:effectRef>
          <a:fontRef idx="minor">
            <a:schemeClr val="tx1"/>
          </a:fontRef>
        </p:style>
      </p:cxnSp>
      <p:pic>
        <p:nvPicPr>
          <p:cNvPr id="4" name="Imagen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40930" y="6257536"/>
            <a:ext cx="1555606" cy="600464"/>
          </a:xfrm>
          <a:prstGeom prst="rect">
            <a:avLst/>
          </a:prstGeom>
        </p:spPr>
      </p:pic>
      <p:sp>
        <p:nvSpPr>
          <p:cNvPr id="5" name="Rectángulo 1"/>
          <p:cNvSpPr/>
          <p:nvPr/>
        </p:nvSpPr>
        <p:spPr>
          <a:xfrm>
            <a:off x="81105" y="838200"/>
            <a:ext cx="8137628" cy="5262979"/>
          </a:xfrm>
          <a:prstGeom prst="rect">
            <a:avLst/>
          </a:prstGeom>
        </p:spPr>
        <p:txBody>
          <a:bodyPr wrap="square">
            <a:spAutoFit/>
          </a:bodyPr>
          <a:lstStyle/>
          <a:p>
            <a:pPr lvl="0" algn="just"/>
            <a:r>
              <a:rPr lang="es-ES" sz="1600" b="1" dirty="0" smtClean="0"/>
              <a:t>Respecto al Proyecto </a:t>
            </a:r>
            <a:r>
              <a:rPr lang="es-ES" sz="1600" b="1" dirty="0"/>
              <a:t>de </a:t>
            </a:r>
            <a:r>
              <a:rPr lang="es-ES" sz="1600" b="1" dirty="0" smtClean="0"/>
              <a:t>que </a:t>
            </a:r>
            <a:r>
              <a:rPr lang="es-ES" sz="1600" b="1" dirty="0"/>
              <a:t>moderniza la legislación sobre transporte remunerado de </a:t>
            </a:r>
            <a:r>
              <a:rPr lang="es-ES" sz="1600" b="1" dirty="0" smtClean="0"/>
              <a:t>pasajeros</a:t>
            </a:r>
          </a:p>
          <a:p>
            <a:pPr lvl="0" algn="just"/>
            <a:endParaRPr lang="es-ES" sz="1600" dirty="0"/>
          </a:p>
          <a:p>
            <a:pPr marL="285750" lvl="0" indent="-285750" algn="just">
              <a:buFont typeface="Arial" pitchFamily="34" charset="0"/>
              <a:buChar char="•"/>
            </a:pPr>
            <a:r>
              <a:rPr lang="es-CL" sz="1600" dirty="0" smtClean="0"/>
              <a:t>Existirá la obligación </a:t>
            </a:r>
            <a:r>
              <a:rPr lang="es-CL" sz="1600" dirty="0"/>
              <a:t>de entregar información sobre viajes al Ministerio de transportes.( para tener un control).</a:t>
            </a:r>
            <a:endParaRPr lang="es-ES" sz="1600" dirty="0"/>
          </a:p>
          <a:p>
            <a:pPr marL="285750" indent="-285750" algn="just">
              <a:buFont typeface="Arial" pitchFamily="34" charset="0"/>
              <a:buChar char="•"/>
            </a:pPr>
            <a:endParaRPr lang="es-ES" sz="1600" dirty="0"/>
          </a:p>
          <a:p>
            <a:pPr marL="285750" lvl="0" indent="-285750" algn="just">
              <a:buFont typeface="Arial" pitchFamily="34" charset="0"/>
              <a:buChar char="•"/>
            </a:pPr>
            <a:r>
              <a:rPr lang="es-CL" sz="1600" dirty="0"/>
              <a:t>Exigencia estándares de conforto y tecnología</a:t>
            </a:r>
            <a:r>
              <a:rPr lang="es-CL" sz="1600" dirty="0" smtClean="0"/>
              <a:t>.</a:t>
            </a:r>
          </a:p>
          <a:p>
            <a:pPr marL="285750" lvl="0" indent="-285750" algn="just">
              <a:buFont typeface="Arial" pitchFamily="34" charset="0"/>
              <a:buChar char="•"/>
            </a:pPr>
            <a:endParaRPr lang="es-ES" sz="1600" dirty="0"/>
          </a:p>
          <a:p>
            <a:pPr marL="285750" lvl="0" indent="-285750" algn="just">
              <a:buFont typeface="Arial" pitchFamily="34" charset="0"/>
              <a:buChar char="•"/>
            </a:pPr>
            <a:r>
              <a:rPr lang="es-CL" sz="1600" dirty="0"/>
              <a:t>Deberán pagar un impuesto por kilómetro recorrido, y </a:t>
            </a:r>
            <a:r>
              <a:rPr lang="es-CL" sz="1600" dirty="0" smtClean="0"/>
              <a:t>los ingresos </a:t>
            </a:r>
            <a:r>
              <a:rPr lang="es-CL" sz="1600" dirty="0"/>
              <a:t>obtenidos por pago de kilómetros recorridos </a:t>
            </a:r>
            <a:r>
              <a:rPr lang="es-CL" sz="1600" dirty="0" smtClean="0"/>
              <a:t>integrarán </a:t>
            </a:r>
            <a:r>
              <a:rPr lang="es-CL" sz="1600" dirty="0"/>
              <a:t>un fondo que busque financiar proyectos para mejorar el transporte.</a:t>
            </a:r>
            <a:endParaRPr lang="es-ES" sz="1600" dirty="0"/>
          </a:p>
          <a:p>
            <a:pPr marL="285750" indent="-285750" algn="just">
              <a:buFont typeface="Arial" pitchFamily="34" charset="0"/>
              <a:buChar char="•"/>
            </a:pPr>
            <a:endParaRPr lang="es-ES" sz="1600" dirty="0"/>
          </a:p>
          <a:p>
            <a:pPr marL="285750" lvl="0" indent="-285750" algn="just">
              <a:buFont typeface="Arial" pitchFamily="34" charset="0"/>
              <a:buChar char="•"/>
            </a:pPr>
            <a:r>
              <a:rPr lang="es-CL" sz="1600" dirty="0" smtClean="0"/>
              <a:t>Exigencia de licencia </a:t>
            </a:r>
            <a:r>
              <a:rPr lang="es-CL" sz="1600" dirty="0"/>
              <a:t>profesional de conducción</a:t>
            </a:r>
            <a:r>
              <a:rPr lang="es-CL" sz="1600" dirty="0" smtClean="0"/>
              <a:t>.</a:t>
            </a:r>
          </a:p>
          <a:p>
            <a:pPr lvl="0" algn="just"/>
            <a:endParaRPr lang="es-ES" sz="1600" dirty="0"/>
          </a:p>
          <a:p>
            <a:pPr algn="just"/>
            <a:r>
              <a:rPr lang="es-CL" sz="1600" b="1" dirty="0" smtClean="0"/>
              <a:t>Sanciones</a:t>
            </a:r>
          </a:p>
          <a:p>
            <a:pPr algn="just"/>
            <a:endParaRPr lang="es-ES" sz="1600" dirty="0"/>
          </a:p>
          <a:p>
            <a:pPr marL="285750" lvl="0" indent="-285750" algn="just">
              <a:buFont typeface="Arial" pitchFamily="34" charset="0"/>
              <a:buChar char="•"/>
            </a:pPr>
            <a:r>
              <a:rPr lang="es-CL" sz="1600" dirty="0"/>
              <a:t>Cancelación </a:t>
            </a:r>
            <a:r>
              <a:rPr lang="es-CL" sz="1600" dirty="0" smtClean="0"/>
              <a:t>en </a:t>
            </a:r>
            <a:r>
              <a:rPr lang="es-CL" sz="1600" dirty="0"/>
              <a:t>el registro si </a:t>
            </a:r>
            <a:r>
              <a:rPr lang="es-CL" sz="1600" dirty="0" smtClean="0"/>
              <a:t>existen </a:t>
            </a:r>
            <a:r>
              <a:rPr lang="es-CL" sz="1600" dirty="0"/>
              <a:t>antecedentes </a:t>
            </a:r>
            <a:r>
              <a:rPr lang="es-CL" sz="1600" dirty="0" smtClean="0"/>
              <a:t>penales.</a:t>
            </a:r>
          </a:p>
          <a:p>
            <a:pPr lvl="0" algn="just"/>
            <a:endParaRPr lang="es-ES" sz="1600" dirty="0"/>
          </a:p>
          <a:p>
            <a:pPr marL="285750" lvl="0" indent="-285750" algn="just">
              <a:buFont typeface="Arial" pitchFamily="34" charset="0"/>
              <a:buChar char="•"/>
            </a:pPr>
            <a:r>
              <a:rPr lang="es-CL" sz="1600" dirty="0"/>
              <a:t>Sanciones penales por adulteración </a:t>
            </a:r>
            <a:r>
              <a:rPr lang="es-CL" sz="1600" dirty="0" smtClean="0"/>
              <a:t>de </a:t>
            </a:r>
            <a:r>
              <a:rPr lang="es-CL" sz="1600" dirty="0"/>
              <a:t>taxímetro o por manipulación de la plataforma si existen antecedentes </a:t>
            </a:r>
            <a:r>
              <a:rPr lang="es-CL" sz="1600" dirty="0" smtClean="0"/>
              <a:t>penales.</a:t>
            </a:r>
            <a:endParaRPr lang="es-ES" sz="1600" dirty="0"/>
          </a:p>
          <a:p>
            <a:pPr marL="285750" lvl="0" indent="-285750" algn="just">
              <a:buFont typeface="Arial" pitchFamily="34" charset="0"/>
              <a:buChar char="•"/>
            </a:pPr>
            <a:endParaRPr lang="es-ES" sz="1600" dirty="0"/>
          </a:p>
        </p:txBody>
      </p:sp>
    </p:spTree>
    <p:extLst>
      <p:ext uri="{BB962C8B-B14F-4D97-AF65-F5344CB8AC3E}">
        <p14:creationId xmlns:p14="http://schemas.microsoft.com/office/powerpoint/2010/main" val="4170807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
          <p:cNvSpPr>
            <a:spLocks noChangeArrowheads="1"/>
          </p:cNvSpPr>
          <p:nvPr/>
        </p:nvSpPr>
        <p:spPr bwMode="auto">
          <a:xfrm>
            <a:off x="0" y="-26988"/>
            <a:ext cx="9144000" cy="865188"/>
          </a:xfrm>
          <a:prstGeom prst="roundRect">
            <a:avLst>
              <a:gd name="adj" fmla="val 0"/>
            </a:avLst>
          </a:prstGeom>
          <a:noFill/>
          <a:ln w="9525" algn="ctr">
            <a:noFill/>
            <a:round/>
            <a:headEnd/>
            <a:tailEnd/>
          </a:ln>
        </p:spPr>
        <p:txBody>
          <a:bodyPr wrap="none" anchor="ctr"/>
          <a:lstStyle/>
          <a:p>
            <a:r>
              <a:rPr lang="es-ES" altLang="es-CL" sz="3200" dirty="0"/>
              <a:t>	</a:t>
            </a:r>
            <a:r>
              <a:rPr lang="es-ES" altLang="es-CL" sz="3200" dirty="0" smtClean="0"/>
              <a:t>IX</a:t>
            </a:r>
            <a:r>
              <a:rPr lang="es-ES" altLang="es-CL" sz="3200" dirty="0" smtClean="0"/>
              <a:t>.- Recomendaciones</a:t>
            </a:r>
            <a:endParaRPr lang="es-ES" altLang="es-CL" sz="3200" dirty="0"/>
          </a:p>
        </p:txBody>
      </p:sp>
      <p:cxnSp>
        <p:nvCxnSpPr>
          <p:cNvPr id="3" name="2 Conector recto"/>
          <p:cNvCxnSpPr/>
          <p:nvPr/>
        </p:nvCxnSpPr>
        <p:spPr>
          <a:xfrm>
            <a:off x="0" y="857250"/>
            <a:ext cx="8143875" cy="0"/>
          </a:xfrm>
          <a:prstGeom prst="line">
            <a:avLst/>
          </a:prstGeom>
          <a:ln w="34925">
            <a:solidFill>
              <a:srgbClr val="5BA3A2"/>
            </a:solidFill>
          </a:ln>
        </p:spPr>
        <p:style>
          <a:lnRef idx="1">
            <a:schemeClr val="accent1"/>
          </a:lnRef>
          <a:fillRef idx="0">
            <a:schemeClr val="accent1"/>
          </a:fillRef>
          <a:effectRef idx="0">
            <a:schemeClr val="accent1"/>
          </a:effectRef>
          <a:fontRef idx="minor">
            <a:schemeClr val="tx1"/>
          </a:fontRef>
        </p:style>
      </p:cxnSp>
      <p:pic>
        <p:nvPicPr>
          <p:cNvPr id="4" name="Imagen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40930" y="6257536"/>
            <a:ext cx="1555606" cy="600464"/>
          </a:xfrm>
          <a:prstGeom prst="rect">
            <a:avLst/>
          </a:prstGeom>
        </p:spPr>
      </p:pic>
      <p:sp>
        <p:nvSpPr>
          <p:cNvPr id="5" name="Rectángulo 1"/>
          <p:cNvSpPr/>
          <p:nvPr/>
        </p:nvSpPr>
        <p:spPr>
          <a:xfrm>
            <a:off x="503186" y="1988840"/>
            <a:ext cx="8137628" cy="5262979"/>
          </a:xfrm>
          <a:prstGeom prst="rect">
            <a:avLst/>
          </a:prstGeom>
        </p:spPr>
        <p:txBody>
          <a:bodyPr wrap="square">
            <a:spAutoFit/>
          </a:bodyPr>
          <a:lstStyle/>
          <a:p>
            <a:pPr lvl="0" algn="ctr"/>
            <a:r>
              <a:rPr lang="es-ES" sz="4000" b="1" dirty="0" smtClean="0"/>
              <a:t>Muchas gracias</a:t>
            </a:r>
          </a:p>
          <a:p>
            <a:pPr lvl="0" algn="ctr"/>
            <a:endParaRPr lang="es-ES" sz="4000" b="1" dirty="0" smtClean="0"/>
          </a:p>
          <a:p>
            <a:pPr lvl="0" algn="ctr"/>
            <a:endParaRPr lang="es-ES" sz="1600" b="1" dirty="0"/>
          </a:p>
          <a:p>
            <a:pPr algn="ctr"/>
            <a:r>
              <a:rPr lang="es-CL" sz="1600" dirty="0"/>
              <a:t>Stefan Larenas</a:t>
            </a:r>
            <a:endParaRPr lang="es-ES" sz="1600" dirty="0"/>
          </a:p>
          <a:p>
            <a:pPr algn="ctr"/>
            <a:r>
              <a:rPr lang="es-CL" sz="1600" dirty="0"/>
              <a:t>Presidente de ODECU</a:t>
            </a:r>
            <a:endParaRPr lang="es-ES" sz="1600" dirty="0"/>
          </a:p>
          <a:p>
            <a:pPr algn="ctr"/>
            <a:r>
              <a:rPr lang="es-CL" sz="1600" u="sng" dirty="0">
                <a:hlinkClick r:id="rId3"/>
              </a:rPr>
              <a:t>stefanl@odecu.cl</a:t>
            </a:r>
            <a:r>
              <a:rPr lang="es-CL" sz="1600" dirty="0"/>
              <a:t> </a:t>
            </a:r>
            <a:endParaRPr lang="es-ES" sz="1600" dirty="0"/>
          </a:p>
          <a:p>
            <a:pPr algn="ctr"/>
            <a:r>
              <a:rPr lang="es-CL" sz="1600" dirty="0"/>
              <a:t>+56 9 9318 </a:t>
            </a:r>
            <a:r>
              <a:rPr lang="es-CL" sz="1600" dirty="0" smtClean="0"/>
              <a:t>2304</a:t>
            </a:r>
          </a:p>
          <a:p>
            <a:pPr algn="ctr"/>
            <a:endParaRPr lang="es-CL" sz="1600" dirty="0"/>
          </a:p>
          <a:p>
            <a:pPr algn="ctr"/>
            <a:endParaRPr lang="es-CL" sz="1600" dirty="0" smtClean="0"/>
          </a:p>
          <a:p>
            <a:pPr algn="ctr"/>
            <a:endParaRPr lang="es-CL" sz="1600" dirty="0"/>
          </a:p>
          <a:p>
            <a:pPr algn="ctr"/>
            <a:endParaRPr lang="es-ES" sz="1600" dirty="0"/>
          </a:p>
          <a:p>
            <a:pPr algn="ctr"/>
            <a:r>
              <a:rPr lang="es-CL" sz="1600" dirty="0"/>
              <a:t> </a:t>
            </a:r>
            <a:endParaRPr lang="es-ES" sz="1600" dirty="0"/>
          </a:p>
          <a:p>
            <a:pPr algn="ctr"/>
            <a:r>
              <a:rPr lang="es-CL" sz="1600" dirty="0"/>
              <a:t>Carlos Montoya Ramos</a:t>
            </a:r>
            <a:endParaRPr lang="es-ES" sz="1600" dirty="0"/>
          </a:p>
          <a:p>
            <a:pPr algn="ctr"/>
            <a:r>
              <a:rPr lang="es-CL" sz="1600" dirty="0"/>
              <a:t>Encargado de Comunicaciones ODECU</a:t>
            </a:r>
            <a:endParaRPr lang="es-ES" sz="1600" dirty="0"/>
          </a:p>
          <a:p>
            <a:pPr algn="ctr"/>
            <a:r>
              <a:rPr lang="es-CL" sz="1600" u="sng" dirty="0">
                <a:hlinkClick r:id="rId4"/>
              </a:rPr>
              <a:t>carlos.montoya.ramos@gmail.com</a:t>
            </a:r>
            <a:endParaRPr lang="es-ES" sz="1600" dirty="0"/>
          </a:p>
          <a:p>
            <a:pPr algn="ctr"/>
            <a:r>
              <a:rPr lang="es-CL" sz="1600" dirty="0"/>
              <a:t>+56 9 7579 8763</a:t>
            </a:r>
            <a:endParaRPr lang="es-ES" sz="1600" dirty="0"/>
          </a:p>
          <a:p>
            <a:pPr lvl="0" algn="ctr"/>
            <a:endParaRPr lang="es-ES" sz="1600" dirty="0"/>
          </a:p>
          <a:p>
            <a:pPr marL="285750" lvl="0" indent="-285750" algn="just">
              <a:buFont typeface="Arial" pitchFamily="34" charset="0"/>
              <a:buChar char="•"/>
            </a:pPr>
            <a:endParaRPr lang="es-ES" sz="1600" dirty="0"/>
          </a:p>
        </p:txBody>
      </p:sp>
    </p:spTree>
    <p:extLst>
      <p:ext uri="{BB962C8B-B14F-4D97-AF65-F5344CB8AC3E}">
        <p14:creationId xmlns:p14="http://schemas.microsoft.com/office/powerpoint/2010/main" val="3509610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3"/>
          <p:cNvSpPr>
            <a:spLocks noChangeArrowheads="1"/>
          </p:cNvSpPr>
          <p:nvPr/>
        </p:nvSpPr>
        <p:spPr bwMode="auto">
          <a:xfrm>
            <a:off x="0" y="-26988"/>
            <a:ext cx="9144000" cy="865188"/>
          </a:xfrm>
          <a:prstGeom prst="roundRect">
            <a:avLst>
              <a:gd name="adj" fmla="val 0"/>
            </a:avLst>
          </a:prstGeom>
          <a:noFill/>
          <a:ln w="9525" algn="ctr">
            <a:noFill/>
            <a:round/>
            <a:headEnd/>
            <a:tailEnd/>
          </a:ln>
        </p:spPr>
        <p:txBody>
          <a:bodyPr wrap="none" anchor="ctr"/>
          <a:lstStyle/>
          <a:p>
            <a:r>
              <a:rPr lang="es-ES" altLang="es-CL" sz="3200" dirty="0"/>
              <a:t>	</a:t>
            </a:r>
            <a:r>
              <a:rPr lang="es-ES" altLang="es-CL" sz="3200" dirty="0" smtClean="0">
                <a:solidFill>
                  <a:schemeClr val="tx1">
                    <a:lumMod val="75000"/>
                    <a:lumOff val="25000"/>
                  </a:schemeClr>
                </a:solidFill>
              </a:rPr>
              <a:t>II.- Metodología</a:t>
            </a:r>
            <a:endParaRPr lang="es-ES" altLang="es-CL" sz="3200" dirty="0">
              <a:solidFill>
                <a:schemeClr val="tx1">
                  <a:lumMod val="75000"/>
                  <a:lumOff val="25000"/>
                </a:schemeClr>
              </a:solidFill>
            </a:endParaRPr>
          </a:p>
        </p:txBody>
      </p:sp>
      <p:sp>
        <p:nvSpPr>
          <p:cNvPr id="3076" name="Text Box 11"/>
          <p:cNvSpPr txBox="1">
            <a:spLocks noChangeArrowheads="1"/>
          </p:cNvSpPr>
          <p:nvPr/>
        </p:nvSpPr>
        <p:spPr bwMode="auto">
          <a:xfrm>
            <a:off x="232569" y="1196752"/>
            <a:ext cx="8515895" cy="4770537"/>
          </a:xfrm>
          <a:prstGeom prst="rect">
            <a:avLst/>
          </a:prstGeom>
          <a:noFill/>
          <a:ln w="9525">
            <a:noFill/>
            <a:miter lim="800000"/>
            <a:headEnd/>
            <a:tailEnd/>
          </a:ln>
        </p:spPr>
        <p:txBody>
          <a:bodyPr wrap="square">
            <a:spAutoFit/>
          </a:bodyPr>
          <a:lstStyle/>
          <a:p>
            <a:pPr marL="285750" lvl="0" indent="-285750">
              <a:buFont typeface="Wingdings" pitchFamily="2" charset="2"/>
              <a:buChar char="§"/>
            </a:pPr>
            <a:r>
              <a:rPr lang="es-ES" altLang="es-CL" sz="1600" b="1" dirty="0"/>
              <a:t>Levantamiento de información: </a:t>
            </a:r>
            <a:r>
              <a:rPr lang="es-ES" altLang="es-CL" sz="1600" dirty="0"/>
              <a:t>mediante la utilización de las aplicaciones móviles se realizaron 175 simulaciones por cada servicio de transporte dentro de la cuidad de Santiago, de las empresas Cabify, Easy Taxi y Uber.</a:t>
            </a:r>
          </a:p>
          <a:p>
            <a:pPr marL="285750" lvl="0" indent="-285750">
              <a:buFont typeface="Wingdings" pitchFamily="2" charset="2"/>
              <a:buChar char="§"/>
            </a:pPr>
            <a:endParaRPr lang="es-ES" altLang="es-CL" sz="1600" dirty="0"/>
          </a:p>
          <a:p>
            <a:pPr marL="285750" lvl="0" indent="-285750">
              <a:buFont typeface="Wingdings" pitchFamily="2" charset="2"/>
              <a:buChar char="§"/>
            </a:pPr>
            <a:r>
              <a:rPr lang="es-ES" altLang="es-CL" sz="1600" b="1" dirty="0"/>
              <a:t>Cliente oculto: </a:t>
            </a:r>
            <a:r>
              <a:rPr lang="es-ES" altLang="es-CL" sz="1600" dirty="0"/>
              <a:t>mediante esta metodología se realizaron 18 viajes por cada servicio de transporte, cada uno de ellos fue evaluado de forma independiente.</a:t>
            </a:r>
          </a:p>
          <a:p>
            <a:pPr marL="285750" lvl="0" indent="-285750">
              <a:buFont typeface="Wingdings" pitchFamily="2" charset="2"/>
              <a:buChar char="§"/>
            </a:pPr>
            <a:endParaRPr lang="es-ES" altLang="es-CL" sz="1600" dirty="0"/>
          </a:p>
          <a:p>
            <a:pPr marL="285750" lvl="0" indent="-285750">
              <a:buFont typeface="Wingdings" pitchFamily="2" charset="2"/>
              <a:buChar char="§"/>
            </a:pPr>
            <a:r>
              <a:rPr lang="es-ES" altLang="es-CL" sz="1600" b="1" dirty="0"/>
              <a:t>Depuración y análisis de datos: </a:t>
            </a:r>
            <a:r>
              <a:rPr lang="es-ES" altLang="es-CL" sz="1600" dirty="0"/>
              <a:t>los resultados obtenidos en el levantamiento de información y de trabajo de terreno (simulaciones y cliente oculto), fueron procesados y analizados estadísticamente para justificar y dar solidez a las recomendaciones técnicas.</a:t>
            </a:r>
          </a:p>
          <a:p>
            <a:pPr marL="285750" lvl="0" indent="-285750">
              <a:buFont typeface="Wingdings" pitchFamily="2" charset="2"/>
              <a:buChar char="§"/>
            </a:pPr>
            <a:endParaRPr lang="es-ES" altLang="es-CL" sz="1600" dirty="0"/>
          </a:p>
          <a:p>
            <a:pPr marL="285750" lvl="0" indent="-285750">
              <a:buFont typeface="Wingdings" pitchFamily="2" charset="2"/>
              <a:buChar char="§"/>
            </a:pPr>
            <a:r>
              <a:rPr lang="es-ES" altLang="es-CL" sz="1600" b="1" dirty="0"/>
              <a:t>Informe técnico: </a:t>
            </a:r>
            <a:r>
              <a:rPr lang="es-ES" altLang="es-CL" sz="1600" dirty="0"/>
              <a:t>se realizó un informe técnico con el detalle del estudio y una presentación con el resumen de los resultados, esta última será expuesta al público (conferencia de prensa).</a:t>
            </a:r>
          </a:p>
          <a:p>
            <a:pPr marL="285750" lvl="0" indent="-285750">
              <a:buFont typeface="Wingdings" pitchFamily="2" charset="2"/>
              <a:buChar char="§"/>
            </a:pPr>
            <a:endParaRPr lang="es-ES" altLang="es-CL" sz="1600" dirty="0"/>
          </a:p>
          <a:p>
            <a:pPr marL="285750" lvl="0" indent="-285750">
              <a:buFont typeface="Wingdings" pitchFamily="2" charset="2"/>
              <a:buChar char="§"/>
            </a:pPr>
            <a:r>
              <a:rPr lang="es-ES" altLang="es-CL" sz="1600" b="1" dirty="0"/>
              <a:t>Periodo de Estudio: </a:t>
            </a:r>
            <a:r>
              <a:rPr lang="es-ES" altLang="es-CL" sz="1600" dirty="0"/>
              <a:t>El estudio se realizó entre el 15 de septiembre y el 31 de octubre de 2017.</a:t>
            </a:r>
            <a:r>
              <a:rPr lang="es-CL" altLang="es-CL" sz="1600" dirty="0"/>
              <a:t/>
            </a:r>
            <a:br>
              <a:rPr lang="es-CL" altLang="es-CL" sz="1600" dirty="0"/>
            </a:br>
            <a:endParaRPr lang="es-CL" altLang="es-CL" sz="1600" dirty="0" smtClean="0"/>
          </a:p>
        </p:txBody>
      </p:sp>
      <p:cxnSp>
        <p:nvCxnSpPr>
          <p:cNvPr id="8" name="7 Conector recto"/>
          <p:cNvCxnSpPr/>
          <p:nvPr/>
        </p:nvCxnSpPr>
        <p:spPr>
          <a:xfrm>
            <a:off x="0" y="857250"/>
            <a:ext cx="8143875" cy="0"/>
          </a:xfrm>
          <a:prstGeom prst="line">
            <a:avLst/>
          </a:prstGeom>
          <a:ln w="34925">
            <a:solidFill>
              <a:srgbClr val="5BA3A2"/>
            </a:solidFill>
          </a:ln>
        </p:spPr>
        <p:style>
          <a:lnRef idx="1">
            <a:schemeClr val="accent1"/>
          </a:lnRef>
          <a:fillRef idx="0">
            <a:schemeClr val="accent1"/>
          </a:fillRef>
          <a:effectRef idx="0">
            <a:schemeClr val="accent1"/>
          </a:effectRef>
          <a:fontRef idx="minor">
            <a:schemeClr val="tx1"/>
          </a:fontRef>
        </p:style>
      </p:cxnSp>
      <p:sp>
        <p:nvSpPr>
          <p:cNvPr id="3079" name="AutoShape 9" descr="data:image/jpeg;base64,/9j/4AAQSkZJRgABAQAAAQABAAD/2wCEAAkGBxQSEhQUEhQUFBQVFxgXGBUYGBcVFxgYFhcXFxUVFRUYHCghGBolHRcXITEhJSkrLi4uFx8zODMsNygtMCsBCgoKDg0OGxAQGywmHyYsLCwyNCwwLC8sLzQvNCwsLCwsMCwvLCwsLDQsLC8sLCwsLCwsLDUsLCwsLywsLTQsLP/AABEIAMIBAwMBIgACEQEDEQH/xAAbAAABBQEBAAAAAAAAAAAAAAAAAgMEBQYBB//EADwQAAEDAgQDBgMGBgICAwAAAAEAAhEDIQQFEjFBUWEGEyJxgaEykbEUQlLB0fAHIzNi4fEVckOSFqLC/8QAGgEBAAMBAQEAAAAAAAAAAAAAAAECAwQFBv/EADARAAIBAwMCAgoBBQAAAAAAAAABAgMRIQQSMRNBIlEFFDJhcYGRodHwwSNCseHx/9oADAMBAAIRAxEAPwD25CEIAQhcLoQHUJp1ceabOIPJBckoUM1jzSDW6lTYi5PQoAxHVd+1dVBJOQoP2rqutxXVG0ssE1CjNxN4kSnO+5hUjOMuGS4tcjqE2K4Sw4FXIOoQhACEIQAhCEAIQhACEIQAhCEAIQhACEIQAhCEALhKCkFAcc8ppy69ySxpdc2H1UkCC/kkuY7jA8zCg5pm4pCGw36rJ5hn4nxPJJ8/os5VEi8acpZSNnUe0b1WD3TDnsP/AJm/IrCjGVH/AAU3u6kafqnRhsUbikPV91Xq3L9CXc2fcT8NVh9YTdbDVW3gkcxf6LG/a6tM/wA2jUb1A1D2Vtleeg/BU9J+oKlTTKypyiWXflFetdsVIPEATv8ART6GLZV/qNAd+MWKMfgw0Bx8Qt4uvDZcPpDqbPD7Pc6NLs3Z5I7KDonWZHGN+iS3NHCGk3mDYyk1sY/T8Ddx9736KKM1JdoIYHgSHEagR5rw3KN/C2vqegoN+0ky/pVA4DcHyiUOcW/qFVCtU3Ba1k/EPeylHFFlz4mc7XHku+l6QnTS35Xn/JyT0t3gn0sWfNS2VuYhY/Nc50GKe0b+aMt7RmQHmfS/VaS9NR37VHHmF6Pnt3G0B5LocoWFxQeJBsdvJSC8r0aOrhUVzilTcXYfQmqdUHb5J1dRQEIQgBCEIAQhCAEIQgBCEIAQhCA4SmnlOOUXF4llMS9zWjmTCNpK7IZzTJAXc0raKZIidgNpKXReDBBB291UdsMT3bKb5IaHGbTuLKs5WjdGlGO6aRW/ZybuPjP3rW6XT2LotMOeASNrceQHBVbs5ougOdpJuDMeRgqyZUhrS5wOoS122oC08pXLFrg9OUWrNkXMHPYwvs1oEnTBdCYws1WNc2pWbqkw7w24EGIMp7HZqxgPeEBsHfiqFvaNurwPkxs1jh+ZCzm7S5NqcHKPGfMvIqtMd4fN0OB+kJNfLmVf6jA1/B7bHzCdyjM6NQkVabvhgGJMneANvNTg4NGxPIcVrHKMKl07WKfDUquHcQ4mpTOzou3o6PqtbgXiswscBpcItb181Hy6lqJL40t+Kdul1Ly+m1peQQGydPKOi2Vtvi4OGqrSxyYXH43u9dKpBcwlk3DiBsVMyl+oMAY1w4Ay63Eatlfuyyj3r6rgHue6btkARAA/VShVLbCC3awmOmkBfMulGM3Z4zx5drnpPU3jZIr8JhS3whoDL+Ex7ApvFVBRu6k/Sblwu0dbbBWlbEtaYJM26b7RMT6JygTFyT0iDHI9VpsV9qeflj99xj1WstHlnaLGg13PFmm4jjZV9DHgvH4Z35LXfxAyRjKf2imyACO9AuIdbXpGxBiY4EngvPHQ0kjbh1WU6OfEepQqRnDBvMjzp7CRqaQ3aeIngf1W1yvH960G3XovKclyrE1gXU6Z08yQwT0Ljf0WqyjA4qmZcW0o31PH0bNlnCdSjJW4MtRRpTTykzaVJ3F07QxXNQ/tQJAMT5wevokhw3DhfrP0Xv6fWwttkzxalGXKRdMeDsuqrp1iFOo4gHzXoJpq6OceQhCkAhCEAIQhACEIQAhCEBme0PaYUpp0vE8buEQ3p1KyuCxtTEVWsrPDzBgEwBJEgRvIA+Sn9pMtNFzjIIcJFtpOyx2JqFha4SCNjxkEwvl6usrVKzhUWE+Ec0pO+SZju0NalVf3TiPuwNobaCOdltcBj2Zhg3UcQHU3PbplwILXD4XtneDBXnlTGUjLqpLKhcXhwFpG4j3VnmGdv7ttSmZbvI5LppaiWnspZjImFRwdxvOME/AOP2ika7H/APmPwHgC1w+ExaDCVTrBtIdyw4nDOmaYJ7yiZ2HG+8iVdZL2qq/ZxVqNDqJcWE/EJHBzTwMpYZl1UhzWdy/fVRcaZB/6fD7L0JQ7xZ7lHXRlFKa+n47fFGfdTa8NbSxFSk0T/LrUnG53BfEkeasMHkjoE1GG8kspvBcOVyAArV2AYf6ePrN/7sY8/NsKHXyEOJL8yqEHcCmR/wDuFXK7fdfk36tN/wB1vk3/AATcJRp0r+FoG5JE/wCEzj+1NFlmu1HgGiZ4QDIEquOQZewzUrYiseRcym3/AOon3UjD59hMNbC0KTHfj+N//u6SqSrqOG0vhlkeBu6UpfZfkscso4qpTJrTRoaiYMsqVQYhpZJ0ttv57q//AOQDRAbIEXGw6LHYTO6tarLncDAM7/lxXKmZuhzSbkz+X5BeVrtVNSUYXWC8KHVy7c9jZNzVjtpHpbjaw/JOuqNcOTYFmmD6zEDyWHwebOphrQY8QJ5mTtCl4vNHOnkOEe5jdcfrVRK0s/v72EtF4vCa+n3fL4bXu4RvfeLpjG4s0hqMFg+9MbmIPNZ0Ypwb4bjczsZFrc/NNUc/cy5uCASOEH25/JT6y2rWt8P3JT1V3ve5ozWFQFpILKjSHCZMEQfYrLVMdQwj3UWUWMLYbOkEkbgucbmZ91a4TNWVIEAc4sfYdF552wxR+21mkzBbxmxY0jbbfZbxvUjaLNaFOKk1JGtzHOCNLw9rxNwDBEf2kCyqa2cOc4mZmefXZZqjidQLfX/CkYasYAdcDb/aylQjz3OleE0P/IuhpJNoG/D9U9h8yNN0VAdJMjyN1QtdNtjJ8oUutU1Na0x4Z4XuqdOPcOXY2uFzXXSd3YAIDiJJN9xAPqEvK8+loD7uHLiOdysx2dxrmVAAJB4fmpeFDdTjsATA9bAKy11fTwWyXytg8P0pTVOalHub/L8xbUFjI9x5qwBXnDcZ3DKhuS6AL2mbq87K9oe8d3TuUtPluCve0vpSFXZGSzJfc8+M/M1iEAoXqmgIQhACEIQAhCEBj+0+KHeQYIHDpZYPNKY1FoMjeeXorrFFjSXlw8QmCZIlZvF4kFxPORK+dq011nVeG+xzPLK7HUZYRIkX+qoaWaVQG0aLXOF/CAXOceNheFpsHhnVajabfvRfpxNt4C9L7P5PRwgcykwGTqc4xqM7kkjbpsphqIQVmrnTR0zmr9jznKMmzKpQNOm3u2PIeG1SGNBm5O5ExtCu8B2DxLrVXMoxu4O7xh6tFjHnC9EFRp5WtIFrJNbG6bRJid4+Y/forevNLtY646dL2Sho9hqIZBq1STs/WG+UN0wqPNOwOJa1zqWJFQjZhaWSOI16iJHy8lssXi6rRI0gb3MEjkQ7ZJp58PvfDMTaLibAmSFktWl7X3RuqVS14nlmadm8Thw19cEsPEEEA8nRt9OqiYfDiRpBBJgQDc8ABxXrWIzGnUGktD2vs5pMzJ2iOfFRMHlDKbnPpUNNhvOqLfccbXHJcsq6llP6HbTqbY2migyvJnU4fWcW22sCCbX9FUZ27u6moElvOItPHktvmDzIDjpkbEXPCFi8/wAW0OeweNtt+EE2gAWWKm5ytI2pPuu/0I2HxAqEEQYInpxuFaUHF0G5uZB5A2jh/teeVqr6by6l4T0uInYjipuC7UvAh4h34m/SOC6Z6KTV4Dq2eT0GtVIHnE77b3VVVADiRJBmYMgHhuqnLs+diT3TGl1XgALBo+892wHM+W8qzr4GrSLjUAMmDpJLTv4jq2N/ZYeryp4mXjJS4YzSzPug97gWsbueIAMiOfKOqyGPzY4is+q+xcRHOAA1s9YAlbpnZB2OaG1KrqVMbBsS48CQ7do5KBnP8NXUaZdSqOdH4gB6EDbzXdpo04w3PlnPUqeOxnKDx7K0wztgfNZ8tdSdoeII/cjmFZUMWLJVp+ReErl3SvKWSTykD59Fe5RlFKmwPry9xAc2m0kABwFnHfVxiysMLi8PREMp0wQNyNRjfd0nivPlKKeWWTb9lFJ2fP8AOYNpt6lOYzBup1Xg1P5bbyIkzw6GVfjOqBmWMaQB9wH0jhxThGHqt7x9Km8EgbnVyu2d1rTVLmWfkcOtoSrJXVjFYnGl72MBtIgTKusG0NcHAkEbQYj5Kww2W4DvLUQJiHa3+HyE7qNm2Rd011ajV1MF9JEaG8XEi7gPL5qlSKrS/pytb5fT/R5VfR1oWdsGyyLOW1YYDqIsTxBHMcrbq9CyHY/KGUh3oqCo57RcfDBvb2WtYV9Xpup011OTOIpCELcsCEIQAhCEB4lnvZysKjqgfpoyRrAD5O4ESOE7kbLN4qoaToLtbTcP06fRwmxHmvXKLW1GVKZbLSbtPI8jztPSJWFzrIa9KsWMYarDcOlolnw3JIDXjkeS+es5JTqJJPn3P4mDSJHYOs0PqO4+EcrGePmvQH1yBq8AEXLpJHIG37lYHsbhm0e9e+WeItG+7GyPCbgySD19VqcLnbLNgkD53m64dR4JNXwe3pqbdJWRMql7nyS4CILi3TO8aWzebfJVONzUs8DHAj8RiwB4AbzfdSMZigG2faTyH/tPHoFkcXmQbIaQB7g3v7rK1+DspxvyWBzYtAN+Ikk7RFwP1Kap1qlZ4pMBJJEgSQ0xBc4xYDmm8iyw4gh9UEUBubgvI+6wjhO5/PbUUcTSotLaLG022kNmXEWGp1y4+apUnCGHz5fk3c2n4Vd/YscuwtPDMsdT4hz+PkOQ/S6U7NmgzHG/M+pWdzHNYBkxIkfOFXYbEF5JBsTEzt1EcbLnSq1He9kjD1eL8VTLNNmTW4qkWDwuiWEGwdwt+/08xzF1SnULKgLXN3BB/d+a3gxOkwN+Xy257+yaz/DDE4ZzXAa2gFj4Etg7EzOn29lvpqrjLbUXzLpbF4eDzbE1ZdOx4Ktdhy9wDRqc4wANySbD1KexTHMeWvsR6yDsQeRV92AqU/tX8z4gx3d7/HYW6wTuvaUunHcjOVng33ZPJmYSk1oa3vHAd5UA8Tjc+IjgLgeiunV6PwkTqIgG997dbSo1fFtDDpJmBP5BZrG4w6rcON14zqylU3XLQobvcbM0iDDHNgmSI57EevNdxDJaZIBiACYbfbadJ+e6qMtxge3S4uki5BEAjaf7hupNLGMYYdH/AFnUDNgZ2IsRFtl0KeLswdOSdjA9qMjDy5sd29pkcQNzDSR8JuQEvs/2YbQZ32JdqqiC2l9xjpsXuPxnYxEDqtj2kx2H7s6wDDSWAzMgnqJAMHc8V56M6LqbtRMyZHCQtnUm42g7o2px3Zlg0Jz9wJbIINzIn1k/knWFlQt3p6iQHadTTYS0XHnc2t6ZGjiNr33/AGVpstxIqACo4xEHS4NJ+6Nxc7e6y2bMM0l7heLoVXkuDu8I1NqBpa0MIkeMk7WN7zzVfQxulx0x4tgRMX/Edrcd/JXznfZywsBax+oklp8RG8DTAEFtuZ4xZynjGn+jqmIhok6RtEDgrNRZnukl7ivwFJzn7QGHiJvNmkWkmRcniFZ5JmLu8NKoJbJGggGx3BIN/KFHY2q+W+MEAGYEkA2aWk+OI23n5J2g1rAKjdTXatL5+6fxRvvMj+6OCzatlYZZy3Jp5J2TY6lhC+m8PY5jocS4d2W7tc0cDpIlbjDVg4AtIIIkEbEHYhYHN6VGu0vru7trLB4ElwEGCwm95FlrchxjatNrqcaAABcEgjgQNoX0OirKUUlZeS/yfOTg6dRxLlC40rq7yQQhCAFxdQgPPMbT3glroIBFjfcSsvh89qUqwpVGh2owHCxPKeBW+zbAaTa9pWD7T0CL6Rq4Hl1HVeLrtHCV21dGElkr8Tnhc+fhkzHrHrsClfbi1sg3478dvPgsoKbi8anaSDtYw2B4iQbb+yk4ys5jR95u8tmPW0hYS00cJHs6fVRUVG5Z4nNHGZP78lVVsbM3v++Cp35jJUvs9/NxDRNmHWeukggepWq0qgnJnStRd2R6tiMToYymLNaA1sWFrSOSgvrESbSfyPAqNiK+oDhe82Hom3ViLC144nleV4ap9/M699lZHMU4ug8+EbKdhqWhgHn+/wA1Ea8WUqk6J1Te3vEfKyvJYsZuVyS6rqgzHI3vyATbsUREHeY6RzjiotUnc7T+k7+qa7yxdtfY7nhb5eyp07llIq+0WEbVpuIgVG+LVBvEnSqz+H1Zgr1Hu3bTOnkNRAc6YsYgT/cVd4okAHisnmGE7lwq4fW5xcQ6mDqLg7drQBJvfj7L09K99N0m+eDKsrNTXzPQX5trJbIEcOJi3PeAo2I11XinSY57zIIaAY8yRAF9zAVz2c7G0WUmPxQc+t8ZaXFrGgzDCB8UTJ5notdRZToNAo0g1p/A3iLXIH1XJ0qcZYfBL1VsRRkcL2UxQue5Hk83gcDp3Sahcw93XaBItZpj8JYW/dJEEDktk3E6plwbYxBm1r8Cbqj7TZWTRNWS+pS8QImS2xcCPIE+Y6lJRv7KM4V5N2nYqu0D2mg6kSLeJjWmQJOx5yDY72XlNeoaTyDsT/r2W/xGbNqMFOm25d4RO883HYX32tdaDKcnwuHcypUaKleBD33DTF+7aR4Tfc36ropVY014+C0lKPHJ5jhsULTy/wAq2wlcWjeV6fXxdCsO7fRZUa6xkA7deB22iFQZl2Kw9Rp+yF1KqAS1rnufTdxh2rU5vKQbciq9SlV4f1Cqyj7SsMZdmTTLHta4WIB4OAsQTt/lXrKBcw9y06TBLZgNvcAX1Xna1+ixea5JiMKAajdbeL6epzWkCTqsCPMiPom8vzp7CC1xER7R+aytOK80X2xnmLNHjszdLNJ0gyTa88eu1/8AUqTha7aj3NeG3F4vLuDm9eqr8zxDq9EVPDYRqtb4hebixsOnRVlLEukGdgb+vD98VVp8ohJWsd7UYOo2sxhcS0tkG+mZOqJ9PmtJ2Co1hW2ikGkOM7ndtufGVgs5z4vrsYTYNiTsNRJueey3v8OMcQ99Ilrg4ag4SYIjc7AfmvR0yiq0Nya8j5/UuPWa956GwpabTgX0ABCEIAXF1CAp8JUZVaA70P5KDj8ia/VqAcIMefBVeDxhpnmOI/MdVqMHiA9oIMj6JhkWPJc97INa7vGC15bzi7Qekx7rI5jRqNcSZE3nnygixXvWYZbINpaVhM77KuhwYCQeA3HS+4XDqKDb3RRRo8ixbzMw2fID3U7sm4/aOAlh+oi6k5xgDRfpfQeGzHel9wTtLQ0Bt+c+aoi40qmphnSfJQ47ouHextSntkmenEju5G+q5/IeSqMXml7HY7cDHTjZOYfHaqVE7BzJPD4iXT8iB6KlzSgWEuHwn2J4eS8WlSW9xkdVPWXnKL88Fxh835gfT6q3qY9rogySPQHjc9RbzWcySoWNNRvxElrTyAHijz1AeiucvoUMQT4zQqncEB1InjYQ5gPMao5QpnShdon1+CqOMvqS3Pnf4jbTtBE2I/e6YquEySY5z877Hgl4um/Dyyo3S6ZaRc3MBzXfeYRsfNQ9W5Gxkj0mZ+iz6VjvjO+TmMq2na315ytH2KyRrQ3E1AXGJaIgM1Dc8zePmqDL8vdiazWkeEXedwADt1k2hb2rUa1oYDEAAW3tx5Ss60+nGyeWXvfA3jszeDZ1+N4ABjj8v2FV4rMKlEt8RIfJjw2E2MSSCRzSM3xTWwQTqiHEDfkAqA48mRY8ifisIsfVZU4bkaKyXBp/+aY4hzdTCDIv4ZvqGn8Jta3FX+ErhwLJ8V+ojiDeCPysvNKDoJLT4SRHT9yVednsY4VGyS28TEzw24rRxcHcpKKawUjsKMJmD2U3FzGM1smxbrkAHnHiE9BzV9SwZdpqawA7YEE+K/hMG1hv7Ki7fsFPMGObcvolrr/ea4OBPCfEUnAYt3My0AwOvGeS6K9Nu0ucf9+5NKd48m3qO3Ic3VFm3k24OgSfom6uYvpgaXBrYLg5ohpPG/3nFt9zw4qt/wCXq93MiDAiJiNtx0slYMl8aw2JaLnwg3i5+G3p84XMnfki3maPA56148XiI47E77Dfgs5nfY0EOq4Q6mw5xpGS4Rcd1pEuvbSel1V1O8pVajgC0C/AwDsTvYwtd2cqDRZ/iEjebxJA/t69fNWi5wecorKCit0DC4WtLIiIgm/5fvZOtqNgNMi9/LoFbdvsAKQOIoscQ50Vmt4atqongTY9SDxWDdmDny1gdqd4Z4ibcOK66WndTMTKWoiuR+qO/rkUPCJ06m7kNEb7g843hev9gezrqDDUeSS8DfeBtJWf/h92Q0NDnN0/Ur1JjYEBe9RpKCPHnmTZx+yWm6p2HMpxbkAhCEAIQhAedSpGCxjqTpb6jgf3zUddUA2OXZi2qJbvxaf37qRWoNcNhPJYik4tILSQRsQr7A5yHeGrY/iG3ryUkEfH5a10hzQR1ErzztN/DZryamGcKb/wH4D5fh+i9ceZF7jmP3dV2KowJ3HP9eSq4kM8WyfKsRhv61gzUKdPw/EXSXB25FyR1+Rs6tWm+n/OYC7Z3iOogj737Ox22Vz2re2f5b2tfEXG/QH/AF5rzzH167dQNgbGAP3wXhVYdSq82OeXNyxxGOpCGU2hjW2ABJ9TJMkzvuomIr6C1073a4cY/NUYoPc175kM0z5udpH5qXlk1G1GOu3Tq3BhwIEiOMErd0Ipbm/iQ1fLN/kmObiqXd1odpuCLFpP3m8trtNjHkRSPxDWVSNQc1sgO3BIbvbeSPQuVT2YtUq0qlQ0xUY5ragkw4jw+65U7M4sjxYjDuEyfE8aud+64rNUoRk1KSS7XOzTajpppvHY3eQNFOmXk+Kp1FgNh+fqpP8AyAl3MgkX/VZOlmbgQx0U7xbYWFpHJXPfWBEWg+8yvLrUnvuz3ISTWDuZv1m9ja3KNxHoqwUmuDuZ4G5EbbRJKsMQZeTv+tuHJQ9OmTxLoJN/UDmtKeFYs2KawtsBcWBPXxX+al4SqSGiB5bkQJJIH15KIHEeGwgySZvNp3sefkEmrWipxkE32n05K047iu4O29Rj3se0Q7S0eRHh9BH7uuZR42E79N9gf0VP2lxvgj9lW/Ywgsk9Pr+/dbVE1QUmVjLxWLRr3OBt4RuDtNo9dx8k5gazxF4EkiRezgbD39FaCm3Zw4TfYEC2/T98FU1opFxMuEWM8XEbuvEE7m264Yy34Ni4a5rtNSrTGkSCYA1GxAdNyDEzxhQRmAFQmm0NbcuYLN6wPu7AxtZMOxBNMNLrW3PE/lZRWjS43vxvvdWUW+SVZGjoUxiqFek4j+YxzYn4SbsLYM2cGm3JUf8ADDsgXOFepPdskMB+8fxHy+vkrjs1TmoA34nEDbYTJJ6ACflzXpOEwjWNDWgBoEACwXs+iqb2ybWL4PL1+3erCsNRAHkpCFFxNaTob8R9hzXrnCLpHU4ngLDz4p9JpsDQAOCUgBCEIDkoXYQgPPnMSQFKexN6UAgBKDUoBKAQgewuJczY25Hb/CsaeMa7+137+aqwEodVJAnOMmpVh4mgH8QFvULG5v2WiSJcOmy3TCRsbJt9+CznRhLLRRxTPKqmWhge0ss8AOEbwZB8wVXjBCnLmSZBaAdhJH6L1fE4Fj9wPRVlbJG8AD6LGpQ3Jpdyrizzujh9GrUDcEagJieNr/JM5XiruDnjSwwTO0mAt1WyMcoUL/4/BMRfpKxlplbBGwxuMzUPc802HuwQwVIjUbT/AK5J/B497SATIOx+SvMx7EurQS9w07AQAPJoEBRf/ieKYPA5rwOBEHz43VammusI9ChX2qzJH/KtIi7T14xG31Uelie8iBJuCORvf3UR+X4hgGpjZG0nblcC/t5KFiTWpzLDq4ua78rFcT0yTs8M6fWo+ZbVsZH90tjyvumml9V2lgLnXtPAcSTYDqqvCUqtUgFkDmSB9JKtc9DsDhqZaC6tWeZdGzGiwAuRc78Y8lPRztVmzGpq0uOSl7W5XiqbA+pRc2nMF4cx7Zm0ljjpk844K4/hvinO1AW0RLjOkSYGqAd+SosP2qxjTEa2Gzqb2F7Hg7tcDwKsMR2lqPLW0cIzDULF1OnNyJl2oxz2jguupRnKhsaV/czmjqakW5dzf4nF6AA4ybRfcE7jnt7Ksx+Lb3Ya4GZNucfBEenskZ/TLaGHfSfJe7wkiTpc0E7HnHzVD3tKdDn1qjpu/u2imHdGai6o3qSPLgvKo6O2XydsfSC2JtZDE5iDUZB5C1xtAEK4wDK1U2Bg8XXPPwt4b8VYZNlDi2X+K9o2I4cNlu8gyR0T8I9Z9169HRxaTaM3rJtCewuTuphz3AyYALviPM+S2YUZ9ZlJviIEKrxWZufZvhbz4nyXfGKirI5ZScndlhisbfQzxOPsnsJh9Avdx3KhZVA23PHirRSQCEIQAhCEAIQhAY6sxR3BWFZqhVGoQNSiUlyTKAeDkoOUbUuh6kEkOSxV5qLrXdakgkuaD1TL6XL3/VN60oV+aECHAjcfmEqkWcWg+Rhd70LjwDwBSwsSmU6Z2JHn+oS/sY4EFVp6Ehc71wUWJJWLygVBBCzua9l6h+ET1H6K7bj3DmnW5w4cSsqtGNRWkQ43MXl/Z+q139J3nED5lWVfs6+qZqxO17wPRaYZ8Yi3yCadnE8GrGGipwdyvTRQ0+yNPjPspVDsrRH3Z81YHNejUg5oeYC6FTiuxOwS7siXua9pAaxpDGwfC4/ebf184XcD2Io0yC8i3OB7Lj82efvO9EwcUTwJ8zKhU4J3SLbUaelVw1EAM8RHJIxGevNmwwfMrPNeT/hP0mq5Ymd6SZJJPM3TrCo7U40qQW+WVLq8as1ljvEtK3ZAdQhCgAhCEAIQhAZx7VFq01PcE05qAqqjEw5qs6tNRKlNCCGUmU89iacFIOal3UkFcQDmpcJSJRKA6XLmtcKSVIF96VzveiQuQgFl4SCiEaUAksSe7ToalBiEjHdJQoqQGJbWKAR20U62mn20061iAZZTTzWpYalhqASEpK0o0pYErKvjWpCzeUM8UrSBACEIUAEIQgBCEICiKbKEIBt6jVQhCEEWoo7kIQDLklCFIBcQhACEIQHEIQhILq4hSBQSwhCAW1OBCEA41LCEKAKCcahCkCkIQgLLKldsQhQwKQhCgAhCEAIQhAf/2Q=="/>
          <p:cNvSpPr>
            <a:spLocks noChangeAspect="1" noChangeArrowheads="1"/>
          </p:cNvSpPr>
          <p:nvPr/>
        </p:nvSpPr>
        <p:spPr bwMode="auto">
          <a:xfrm>
            <a:off x="160338" y="-144463"/>
            <a:ext cx="304800" cy="304801"/>
          </a:xfrm>
          <a:prstGeom prst="rect">
            <a:avLst/>
          </a:prstGeom>
          <a:noFill/>
          <a:ln w="9525">
            <a:noFill/>
            <a:miter lim="800000"/>
            <a:headEnd/>
            <a:tailEnd/>
          </a:ln>
        </p:spPr>
        <p:txBody>
          <a:bodyPr/>
          <a:lstStyle/>
          <a:p>
            <a:pPr eaLnBrk="0" hangingPunct="0"/>
            <a:endParaRPr lang="es-ES"/>
          </a:p>
        </p:txBody>
      </p:sp>
      <p:sp>
        <p:nvSpPr>
          <p:cNvPr id="3080" name="AutoShape 11" descr="data:image/jpeg;base64,/9j/4AAQSkZJRgABAQAAAQABAAD/2wCEAAkGBxQSEhQUEhQUFBQVFxgXGBUYGBcVFxgYFhcXFxUVFRUYHCghGBolHRcXITEhJSkrLi4uFx8zODMsNygtMCsBCgoKDg0OGxAQGywmHyYsLCwyNCwwLC8sLzQvNCwsLCwsMCwvLCwsLDQsLC8sLCwsLCwsLDUsLCwsLywsLTQsLP/AABEIAMIBAwMBIgACEQEDEQH/xAAbAAABBQEBAAAAAAAAAAAAAAAAAgMEBQYBB//EADwQAAEDAgQDBgMGBgICAwAAAAEAAhEDIQQFEjFBUWEGEyJxgaEykbEUQlLB0fAHIzNi4fEVckOSFqLC/8QAGgEBAAMBAQEAAAAAAAAAAAAAAAECAwQFBv/EADARAAIBAwMCAgoBBQAAAAAAAAABAgMRIQQSMRNBIlEFFDJhcYGRodHwwSNCseHx/9oADAMBAAIRAxEAPwD25CEIAQhcLoQHUJp1ceabOIPJBckoUM1jzSDW6lTYi5PQoAxHVd+1dVBJOQoP2rqutxXVG0ssE1CjNxN4kSnO+5hUjOMuGS4tcjqE2K4Sw4FXIOoQhACEIQAhCEAIQhACEIQAhCEAIQhACEIQAhCEALhKCkFAcc8ppy69ySxpdc2H1UkCC/kkuY7jA8zCg5pm4pCGw36rJ5hn4nxPJJ8/os5VEi8acpZSNnUe0b1WD3TDnsP/AJm/IrCjGVH/AAU3u6kafqnRhsUbikPV91Xq3L9CXc2fcT8NVh9YTdbDVW3gkcxf6LG/a6tM/wA2jUb1A1D2Vtleeg/BU9J+oKlTTKypyiWXflFetdsVIPEATv8ART6GLZV/qNAd+MWKMfgw0Bx8Qt4uvDZcPpDqbPD7Pc6NLs3Z5I7KDonWZHGN+iS3NHCGk3mDYyk1sY/T8Ddx9736KKM1JdoIYHgSHEagR5rw3KN/C2vqegoN+0ky/pVA4DcHyiUOcW/qFVCtU3Ba1k/EPeylHFFlz4mc7XHku+l6QnTS35Xn/JyT0t3gn0sWfNS2VuYhY/Nc50GKe0b+aMt7RmQHmfS/VaS9NR37VHHmF6Pnt3G0B5LocoWFxQeJBsdvJSC8r0aOrhUVzilTcXYfQmqdUHb5J1dRQEIQgBCEIAQhCAEIQgBCEIAQhCA4SmnlOOUXF4llMS9zWjmTCNpK7IZzTJAXc0raKZIidgNpKXReDBBB291UdsMT3bKb5IaHGbTuLKs5WjdGlGO6aRW/ZybuPjP3rW6XT2LotMOeASNrceQHBVbs5ougOdpJuDMeRgqyZUhrS5wOoS122oC08pXLFrg9OUWrNkXMHPYwvs1oEnTBdCYws1WNc2pWbqkw7w24EGIMp7HZqxgPeEBsHfiqFvaNurwPkxs1jh+ZCzm7S5NqcHKPGfMvIqtMd4fN0OB+kJNfLmVf6jA1/B7bHzCdyjM6NQkVabvhgGJMneANvNTg4NGxPIcVrHKMKl07WKfDUquHcQ4mpTOzou3o6PqtbgXiswscBpcItb181Hy6lqJL40t+Kdul1Ly+m1peQQGydPKOi2Vtvi4OGqrSxyYXH43u9dKpBcwlk3DiBsVMyl+oMAY1w4Ay63Eatlfuyyj3r6rgHue6btkARAA/VShVLbCC3awmOmkBfMulGM3Z4zx5drnpPU3jZIr8JhS3whoDL+Ex7ApvFVBRu6k/Sblwu0dbbBWlbEtaYJM26b7RMT6JygTFyT0iDHI9VpsV9qeflj99xj1WstHlnaLGg13PFmm4jjZV9DHgvH4Z35LXfxAyRjKf2imyACO9AuIdbXpGxBiY4EngvPHQ0kjbh1WU6OfEepQqRnDBvMjzp7CRqaQ3aeIngf1W1yvH960G3XovKclyrE1gXU6Z08yQwT0Ljf0WqyjA4qmZcW0o31PH0bNlnCdSjJW4MtRRpTTykzaVJ3F07QxXNQ/tQJAMT5wevokhw3DhfrP0Xv6fWwttkzxalGXKRdMeDsuqrp1iFOo4gHzXoJpq6OceQhCkAhCEAIQhACEIQAhCEBme0PaYUpp0vE8buEQ3p1KyuCxtTEVWsrPDzBgEwBJEgRvIA+Sn9pMtNFzjIIcJFtpOyx2JqFha4SCNjxkEwvl6usrVKzhUWE+Ec0pO+SZju0NalVf3TiPuwNobaCOdltcBj2Zhg3UcQHU3PbplwILXD4XtneDBXnlTGUjLqpLKhcXhwFpG4j3VnmGdv7ttSmZbvI5LppaiWnspZjImFRwdxvOME/AOP2ika7H/APmPwHgC1w+ExaDCVTrBtIdyw4nDOmaYJ7yiZ2HG+8iVdZL2qq/ZxVqNDqJcWE/EJHBzTwMpYZl1UhzWdy/fVRcaZB/6fD7L0JQ7xZ7lHXRlFKa+n47fFGfdTa8NbSxFSk0T/LrUnG53BfEkeasMHkjoE1GG8kspvBcOVyAArV2AYf6ePrN/7sY8/NsKHXyEOJL8yqEHcCmR/wDuFXK7fdfk36tN/wB1vk3/AATcJRp0r+FoG5JE/wCEzj+1NFlmu1HgGiZ4QDIEquOQZewzUrYiseRcym3/AOon3UjD59hMNbC0KTHfj+N//u6SqSrqOG0vhlkeBu6UpfZfkscso4qpTJrTRoaiYMsqVQYhpZJ0ttv57q//AOQDRAbIEXGw6LHYTO6tarLncDAM7/lxXKmZuhzSbkz+X5BeVrtVNSUYXWC8KHVy7c9jZNzVjtpHpbjaw/JOuqNcOTYFmmD6zEDyWHwebOphrQY8QJ5mTtCl4vNHOnkOEe5jdcfrVRK0s/v72EtF4vCa+n3fL4bXu4RvfeLpjG4s0hqMFg+9MbmIPNZ0Ypwb4bjczsZFrc/NNUc/cy5uCASOEH25/JT6y2rWt8P3JT1V3ve5ozWFQFpILKjSHCZMEQfYrLVMdQwj3UWUWMLYbOkEkbgucbmZ91a4TNWVIEAc4sfYdF552wxR+21mkzBbxmxY0jbbfZbxvUjaLNaFOKk1JGtzHOCNLw9rxNwDBEf2kCyqa2cOc4mZmefXZZqjidQLfX/CkYasYAdcDb/aylQjz3OleE0P/IuhpJNoG/D9U9h8yNN0VAdJMjyN1QtdNtjJ8oUutU1Na0x4Z4XuqdOPcOXY2uFzXXSd3YAIDiJJN9xAPqEvK8+loD7uHLiOdysx2dxrmVAAJB4fmpeFDdTjsATA9bAKy11fTwWyXytg8P0pTVOalHub/L8xbUFjI9x5qwBXnDcZ3DKhuS6AL2mbq87K9oe8d3TuUtPluCve0vpSFXZGSzJfc8+M/M1iEAoXqmgIQhACEIQAhCEBj+0+KHeQYIHDpZYPNKY1FoMjeeXorrFFjSXlw8QmCZIlZvF4kFxPORK+dq011nVeG+xzPLK7HUZYRIkX+qoaWaVQG0aLXOF/CAXOceNheFpsHhnVajabfvRfpxNt4C9L7P5PRwgcykwGTqc4xqM7kkjbpsphqIQVmrnTR0zmr9jznKMmzKpQNOm3u2PIeG1SGNBm5O5ExtCu8B2DxLrVXMoxu4O7xh6tFjHnC9EFRp5WtIFrJNbG6bRJid4+Y/forevNLtY646dL2Sho9hqIZBq1STs/WG+UN0wqPNOwOJa1zqWJFQjZhaWSOI16iJHy8lssXi6rRI0gb3MEjkQ7ZJp58PvfDMTaLibAmSFktWl7X3RuqVS14nlmadm8Thw19cEsPEEEA8nRt9OqiYfDiRpBBJgQDc8ABxXrWIzGnUGktD2vs5pMzJ2iOfFRMHlDKbnPpUNNhvOqLfccbXHJcsq6llP6HbTqbY2migyvJnU4fWcW22sCCbX9FUZ27u6moElvOItPHktvmDzIDjpkbEXPCFi8/wAW0OeweNtt+EE2gAWWKm5ytI2pPuu/0I2HxAqEEQYInpxuFaUHF0G5uZB5A2jh/teeVqr6by6l4T0uInYjipuC7UvAh4h34m/SOC6Z6KTV4Dq2eT0GtVIHnE77b3VVVADiRJBmYMgHhuqnLs+diT3TGl1XgALBo+892wHM+W8qzr4GrSLjUAMmDpJLTv4jq2N/ZYeryp4mXjJS4YzSzPug97gWsbueIAMiOfKOqyGPzY4is+q+xcRHOAA1s9YAlbpnZB2OaG1KrqVMbBsS48CQ7do5KBnP8NXUaZdSqOdH4gB6EDbzXdpo04w3PlnPUqeOxnKDx7K0wztgfNZ8tdSdoeII/cjmFZUMWLJVp+ReErl3SvKWSTykD59Fe5RlFKmwPry9xAc2m0kABwFnHfVxiysMLi8PREMp0wQNyNRjfd0nivPlKKeWWTb9lFJ2fP8AOYNpt6lOYzBup1Xg1P5bbyIkzw6GVfjOqBmWMaQB9wH0jhxThGHqt7x9Km8EgbnVyu2d1rTVLmWfkcOtoSrJXVjFYnGl72MBtIgTKusG0NcHAkEbQYj5Kww2W4DvLUQJiHa3+HyE7qNm2Rd011ajV1MF9JEaG8XEi7gPL5qlSKrS/pytb5fT/R5VfR1oWdsGyyLOW1YYDqIsTxBHMcrbq9CyHY/KGUh3oqCo57RcfDBvb2WtYV9Xpup011OTOIpCELcsCEIQAhCEB4lnvZysKjqgfpoyRrAD5O4ESOE7kbLN4qoaToLtbTcP06fRwmxHmvXKLW1GVKZbLSbtPI8jztPSJWFzrIa9KsWMYarDcOlolnw3JIDXjkeS+es5JTqJJPn3P4mDSJHYOs0PqO4+EcrGePmvQH1yBq8AEXLpJHIG37lYHsbhm0e9e+WeItG+7GyPCbgySD19VqcLnbLNgkD53m64dR4JNXwe3pqbdJWRMql7nyS4CILi3TO8aWzebfJVONzUs8DHAj8RiwB4AbzfdSMZigG2faTyH/tPHoFkcXmQbIaQB7g3v7rK1+DspxvyWBzYtAN+Ikk7RFwP1Kap1qlZ4pMBJJEgSQ0xBc4xYDmm8iyw4gh9UEUBubgvI+6wjhO5/PbUUcTSotLaLG022kNmXEWGp1y4+apUnCGHz5fk3c2n4Vd/YscuwtPDMsdT4hz+PkOQ/S6U7NmgzHG/M+pWdzHNYBkxIkfOFXYbEF5JBsTEzt1EcbLnSq1He9kjD1eL8VTLNNmTW4qkWDwuiWEGwdwt+/08xzF1SnULKgLXN3BB/d+a3gxOkwN+Xy257+yaz/DDE4ZzXAa2gFj4Etg7EzOn29lvpqrjLbUXzLpbF4eDzbE1ZdOx4Ktdhy9wDRqc4wANySbD1KexTHMeWvsR6yDsQeRV92AqU/tX8z4gx3d7/HYW6wTuvaUunHcjOVng33ZPJmYSk1oa3vHAd5UA8Tjc+IjgLgeiunV6PwkTqIgG997dbSo1fFtDDpJmBP5BZrG4w6rcON14zqylU3XLQobvcbM0iDDHNgmSI57EevNdxDJaZIBiACYbfbadJ+e6qMtxge3S4uki5BEAjaf7hupNLGMYYdH/AFnUDNgZ2IsRFtl0KeLswdOSdjA9qMjDy5sd29pkcQNzDSR8JuQEvs/2YbQZ32JdqqiC2l9xjpsXuPxnYxEDqtj2kx2H7s6wDDSWAzMgnqJAMHc8V56M6LqbtRMyZHCQtnUm42g7o2px3Zlg0Jz9wJbIINzIn1k/knWFlQt3p6iQHadTTYS0XHnc2t6ZGjiNr33/AGVpstxIqACo4xEHS4NJ+6Nxc7e6y2bMM0l7heLoVXkuDu8I1NqBpa0MIkeMk7WN7zzVfQxulx0x4tgRMX/Edrcd/JXznfZywsBax+oklp8RG8DTAEFtuZ4xZynjGn+jqmIhok6RtEDgrNRZnukl7ivwFJzn7QGHiJvNmkWkmRcniFZ5JmLu8NKoJbJGggGx3BIN/KFHY2q+W+MEAGYEkA2aWk+OI23n5J2g1rAKjdTXatL5+6fxRvvMj+6OCzatlYZZy3Jp5J2TY6lhC+m8PY5jocS4d2W7tc0cDpIlbjDVg4AtIIIkEbEHYhYHN6VGu0vru7trLB4ElwEGCwm95FlrchxjatNrqcaAABcEgjgQNoX0OirKUUlZeS/yfOTg6dRxLlC40rq7yQQhCAFxdQgPPMbT3glroIBFjfcSsvh89qUqwpVGh2owHCxPKeBW+zbAaTa9pWD7T0CL6Rq4Hl1HVeLrtHCV21dGElkr8Tnhc+fhkzHrHrsClfbi1sg3478dvPgsoKbi8anaSDtYw2B4iQbb+yk4ys5jR95u8tmPW0hYS00cJHs6fVRUVG5Z4nNHGZP78lVVsbM3v++Cp35jJUvs9/NxDRNmHWeukggepWq0qgnJnStRd2R6tiMToYymLNaA1sWFrSOSgvrESbSfyPAqNiK+oDhe82Hom3ViLC144nleV4ap9/M699lZHMU4ug8+EbKdhqWhgHn+/wA1Ea8WUqk6J1Te3vEfKyvJYsZuVyS6rqgzHI3vyATbsUREHeY6RzjiotUnc7T+k7+qa7yxdtfY7nhb5eyp07llIq+0WEbVpuIgVG+LVBvEnSqz+H1Zgr1Hu3bTOnkNRAc6YsYgT/cVd4okAHisnmGE7lwq4fW5xcQ6mDqLg7drQBJvfj7L09K99N0m+eDKsrNTXzPQX5trJbIEcOJi3PeAo2I11XinSY57zIIaAY8yRAF9zAVz2c7G0WUmPxQc+t8ZaXFrGgzDCB8UTJ5notdRZToNAo0g1p/A3iLXIH1XJ0qcZYfBL1VsRRkcL2UxQue5Hk83gcDp3Sahcw93XaBItZpj8JYW/dJEEDktk3E6plwbYxBm1r8Cbqj7TZWTRNWS+pS8QImS2xcCPIE+Y6lJRv7KM4V5N2nYqu0D2mg6kSLeJjWmQJOx5yDY72XlNeoaTyDsT/r2W/xGbNqMFOm25d4RO883HYX32tdaDKcnwuHcypUaKleBD33DTF+7aR4Tfc36ropVY014+C0lKPHJ5jhsULTy/wAq2wlcWjeV6fXxdCsO7fRZUa6xkA7deB22iFQZl2Kw9Rp+yF1KqAS1rnufTdxh2rU5vKQbciq9SlV4f1Cqyj7SsMZdmTTLHta4WIB4OAsQTt/lXrKBcw9y06TBLZgNvcAX1Xna1+ixea5JiMKAajdbeL6epzWkCTqsCPMiPom8vzp7CC1xER7R+aytOK80X2xnmLNHjszdLNJ0gyTa88eu1/8AUqTha7aj3NeG3F4vLuDm9eqr8zxDq9EVPDYRqtb4hebixsOnRVlLEukGdgb+vD98VVp8ohJWsd7UYOo2sxhcS0tkG+mZOqJ9PmtJ2Co1hW2ikGkOM7ndtufGVgs5z4vrsYTYNiTsNRJueey3v8OMcQ99Ilrg4ag4SYIjc7AfmvR0yiq0Nya8j5/UuPWa956GwpabTgX0ABCEIAXF1CAp8JUZVaA70P5KDj8ia/VqAcIMefBVeDxhpnmOI/MdVqMHiA9oIMj6JhkWPJc97INa7vGC15bzi7Qekx7rI5jRqNcSZE3nnygixXvWYZbINpaVhM77KuhwYCQeA3HS+4XDqKDb3RRRo8ixbzMw2fID3U7sm4/aOAlh+oi6k5xgDRfpfQeGzHel9wTtLQ0Bt+c+aoi40qmphnSfJQ47ouHextSntkmenEju5G+q5/IeSqMXml7HY7cDHTjZOYfHaqVE7BzJPD4iXT8iB6KlzSgWEuHwn2J4eS8WlSW9xkdVPWXnKL88Fxh835gfT6q3qY9rogySPQHjc9RbzWcySoWNNRvxElrTyAHijz1AeiucvoUMQT4zQqncEB1InjYQ5gPMao5QpnShdon1+CqOMvqS3Pnf4jbTtBE2I/e6YquEySY5z877Hgl4um/Dyyo3S6ZaRc3MBzXfeYRsfNQ9W5Gxkj0mZ+iz6VjvjO+TmMq2na315ytH2KyRrQ3E1AXGJaIgM1Dc8zePmqDL8vdiazWkeEXedwADt1k2hb2rUa1oYDEAAW3tx5Ss60+nGyeWXvfA3jszeDZ1+N4ABjj8v2FV4rMKlEt8RIfJjw2E2MSSCRzSM3xTWwQTqiHEDfkAqA48mRY8ifisIsfVZU4bkaKyXBp/+aY4hzdTCDIv4ZvqGn8Jta3FX+ErhwLJ8V+ojiDeCPysvNKDoJLT4SRHT9yVednsY4VGyS28TEzw24rRxcHcpKKawUjsKMJmD2U3FzGM1smxbrkAHnHiE9BzV9SwZdpqawA7YEE+K/hMG1hv7Ki7fsFPMGObcvolrr/ea4OBPCfEUnAYt3My0AwOvGeS6K9Nu0ucf9+5NKd48m3qO3Ic3VFm3k24OgSfom6uYvpgaXBrYLg5ohpPG/3nFt9zw4qt/wCXq93MiDAiJiNtx0slYMl8aw2JaLnwg3i5+G3p84XMnfki3maPA56148XiI47E77Dfgs5nfY0EOq4Q6mw5xpGS4Rcd1pEuvbSel1V1O8pVajgC0C/AwDsTvYwtd2cqDRZ/iEjebxJA/t69fNWi5wecorKCit0DC4WtLIiIgm/5fvZOtqNgNMi9/LoFbdvsAKQOIoscQ50Vmt4atqongTY9SDxWDdmDny1gdqd4Z4ibcOK66WndTMTKWoiuR+qO/rkUPCJ06m7kNEb7g843hev9gezrqDDUeSS8DfeBtJWf/h92Q0NDnN0/Ur1JjYEBe9RpKCPHnmTZx+yWm6p2HMpxbkAhCEAIQhAedSpGCxjqTpb6jgf3zUddUA2OXZi2qJbvxaf37qRWoNcNhPJYik4tILSQRsQr7A5yHeGrY/iG3ryUkEfH5a10hzQR1ErzztN/DZryamGcKb/wH4D5fh+i9ceZF7jmP3dV2KowJ3HP9eSq4kM8WyfKsRhv61gzUKdPw/EXSXB25FyR1+Rs6tWm+n/OYC7Z3iOogj737Ox22Vz2re2f5b2tfEXG/QH/AF5rzzH167dQNgbGAP3wXhVYdSq82OeXNyxxGOpCGU2hjW2ABJ9TJMkzvuomIr6C1073a4cY/NUYoPc175kM0z5udpH5qXlk1G1GOu3Tq3BhwIEiOMErd0Ipbm/iQ1fLN/kmObiqXd1odpuCLFpP3m8trtNjHkRSPxDWVSNQc1sgO3BIbvbeSPQuVT2YtUq0qlQ0xUY5ragkw4jw+65U7M4sjxYjDuEyfE8aud+64rNUoRk1KSS7XOzTajpppvHY3eQNFOmXk+Kp1FgNh+fqpP8AyAl3MgkX/VZOlmbgQx0U7xbYWFpHJXPfWBEWg+8yvLrUnvuz3ISTWDuZv1m9ja3KNxHoqwUmuDuZ4G5EbbRJKsMQZeTv+tuHJQ9OmTxLoJN/UDmtKeFYs2KawtsBcWBPXxX+al4SqSGiB5bkQJJIH15KIHEeGwgySZvNp3sefkEmrWipxkE32n05K047iu4O29Rj3se0Q7S0eRHh9BH7uuZR42E79N9gf0VP2lxvgj9lW/Ywgsk9Pr+/dbVE1QUmVjLxWLRr3OBt4RuDtNo9dx8k5gazxF4EkiRezgbD39FaCm3Zw4TfYEC2/T98FU1opFxMuEWM8XEbuvEE7m264Yy34Ni4a5rtNSrTGkSCYA1GxAdNyDEzxhQRmAFQmm0NbcuYLN6wPu7AxtZMOxBNMNLrW3PE/lZRWjS43vxvvdWUW+SVZGjoUxiqFek4j+YxzYn4SbsLYM2cGm3JUf8ADDsgXOFepPdskMB+8fxHy+vkrjs1TmoA34nEDbYTJJ6ACflzXpOEwjWNDWgBoEACwXs+iqb2ybWL4PL1+3erCsNRAHkpCFFxNaTob8R9hzXrnCLpHU4ngLDz4p9JpsDQAOCUgBCEIDkoXYQgPPnMSQFKexN6UAgBKDUoBKAQgewuJczY25Hb/CsaeMa7+137+aqwEodVJAnOMmpVh4mgH8QFvULG5v2WiSJcOmy3TCRsbJt9+CznRhLLRRxTPKqmWhge0ss8AOEbwZB8wVXjBCnLmSZBaAdhJH6L1fE4Fj9wPRVlbJG8AD6LGpQ3Jpdyrizzujh9GrUDcEagJieNr/JM5XiruDnjSwwTO0mAt1WyMcoUL/4/BMRfpKxlplbBGwxuMzUPc802HuwQwVIjUbT/AK5J/B497SATIOx+SvMx7EurQS9w07AQAPJoEBRf/ieKYPA5rwOBEHz43VammusI9ChX2qzJH/KtIi7T14xG31Uelie8iBJuCORvf3UR+X4hgGpjZG0nblcC/t5KFiTWpzLDq4ua78rFcT0yTs8M6fWo+ZbVsZH90tjyvumml9V2lgLnXtPAcSTYDqqvCUqtUgFkDmSB9JKtc9DsDhqZaC6tWeZdGzGiwAuRc78Y8lPRztVmzGpq0uOSl7W5XiqbA+pRc2nMF4cx7Zm0ljjpk844K4/hvinO1AW0RLjOkSYGqAd+SosP2qxjTEa2Gzqb2F7Hg7tcDwKsMR2lqPLW0cIzDULF1OnNyJl2oxz2jguupRnKhsaV/czmjqakW5dzf4nF6AA4ybRfcE7jnt7Ksx+Lb3Ya4GZNucfBEenskZ/TLaGHfSfJe7wkiTpc0E7HnHzVD3tKdDn1qjpu/u2imHdGai6o3qSPLgvKo6O2XydsfSC2JtZDE5iDUZB5C1xtAEK4wDK1U2Bg8XXPPwt4b8VYZNlDi2X+K9o2I4cNlu8gyR0T8I9Z9169HRxaTaM3rJtCewuTuphz3AyYALviPM+S2YUZ9ZlJviIEKrxWZufZvhbz4nyXfGKirI5ZScndlhisbfQzxOPsnsJh9Avdx3KhZVA23PHirRSQCEIQAhCEAIQhAY6sxR3BWFZqhVGoQNSiUlyTKAeDkoOUbUuh6kEkOSxV5qLrXdakgkuaD1TL6XL3/VN60oV+aECHAjcfmEqkWcWg+Rhd70LjwDwBSwsSmU6Z2JHn+oS/sY4EFVp6Ehc71wUWJJWLygVBBCzua9l6h+ET1H6K7bj3DmnW5w4cSsqtGNRWkQ43MXl/Z+q139J3nED5lWVfs6+qZqxO17wPRaYZ8Yi3yCadnE8GrGGipwdyvTRQ0+yNPjPspVDsrRH3Z81YHNejUg5oeYC6FTiuxOwS7siXua9pAaxpDGwfC4/ebf184XcD2Io0yC8i3OB7Lj82efvO9EwcUTwJ8zKhU4J3SLbUaelVw1EAM8RHJIxGevNmwwfMrPNeT/hP0mq5Ymd6SZJJPM3TrCo7U40qQW+WVLq8as1ljvEtK3ZAdQhCgAhCEAIQhAZx7VFq01PcE05qAqqjEw5qs6tNRKlNCCGUmU89iacFIOal3UkFcQDmpcJSJRKA6XLmtcKSVIF96VzveiQuQgFl4SCiEaUAksSe7ToalBiEjHdJQoqQGJbWKAR20U62mn20061iAZZTTzWpYalhqASEpK0o0pYErKvjWpCzeUM8UrSBACEIUAEIQgBCEICiKbKEIBt6jVQhCEEWoo7kIQDLklCFIBcQhACEIQHEIQhILq4hSBQSwhCAW1OBCEA41LCEKAKCcahCkCkIQgLLKldsQhQwKQhCgAhCEAIQhAf/2Q=="/>
          <p:cNvSpPr>
            <a:spLocks noChangeAspect="1" noChangeArrowheads="1"/>
          </p:cNvSpPr>
          <p:nvPr/>
        </p:nvSpPr>
        <p:spPr bwMode="auto">
          <a:xfrm>
            <a:off x="160338" y="-144463"/>
            <a:ext cx="304800" cy="304801"/>
          </a:xfrm>
          <a:prstGeom prst="rect">
            <a:avLst/>
          </a:prstGeom>
          <a:noFill/>
          <a:ln w="9525">
            <a:noFill/>
            <a:miter lim="800000"/>
            <a:headEnd/>
            <a:tailEnd/>
          </a:ln>
        </p:spPr>
        <p:txBody>
          <a:bodyPr/>
          <a:lstStyle/>
          <a:p>
            <a:pPr eaLnBrk="0" hangingPunct="0"/>
            <a:endParaRPr lang="es-ES"/>
          </a:p>
        </p:txBody>
      </p:sp>
      <p:pic>
        <p:nvPicPr>
          <p:cNvPr id="2" name="Imagen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48842" y="6093296"/>
            <a:ext cx="1555606" cy="600464"/>
          </a:xfrm>
          <a:prstGeom prst="rect">
            <a:avLst/>
          </a:prstGeom>
        </p:spPr>
      </p:pic>
    </p:spTree>
    <p:extLst>
      <p:ext uri="{BB962C8B-B14F-4D97-AF65-F5344CB8AC3E}">
        <p14:creationId xmlns:p14="http://schemas.microsoft.com/office/powerpoint/2010/main" val="20890899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3"/>
          <p:cNvSpPr>
            <a:spLocks noChangeArrowheads="1"/>
          </p:cNvSpPr>
          <p:nvPr/>
        </p:nvSpPr>
        <p:spPr bwMode="auto">
          <a:xfrm>
            <a:off x="0" y="-26988"/>
            <a:ext cx="9144000" cy="865188"/>
          </a:xfrm>
          <a:prstGeom prst="roundRect">
            <a:avLst>
              <a:gd name="adj" fmla="val 0"/>
            </a:avLst>
          </a:prstGeom>
          <a:noFill/>
          <a:ln w="9525" algn="ctr">
            <a:noFill/>
            <a:round/>
            <a:headEnd/>
            <a:tailEnd/>
          </a:ln>
        </p:spPr>
        <p:txBody>
          <a:bodyPr wrap="none" anchor="ctr"/>
          <a:lstStyle/>
          <a:p>
            <a:r>
              <a:rPr lang="es-ES" altLang="es-CL" sz="3200" dirty="0"/>
              <a:t>	</a:t>
            </a:r>
            <a:r>
              <a:rPr lang="es-ES" altLang="es-CL" sz="3200" dirty="0" smtClean="0"/>
              <a:t>III.- Comunas y tramos considerados</a:t>
            </a:r>
            <a:endParaRPr lang="es-ES" altLang="es-CL" sz="3200" dirty="0"/>
          </a:p>
        </p:txBody>
      </p:sp>
      <p:cxnSp>
        <p:nvCxnSpPr>
          <p:cNvPr id="8" name="7 Conector recto"/>
          <p:cNvCxnSpPr/>
          <p:nvPr/>
        </p:nvCxnSpPr>
        <p:spPr>
          <a:xfrm>
            <a:off x="0" y="857250"/>
            <a:ext cx="8143875" cy="0"/>
          </a:xfrm>
          <a:prstGeom prst="line">
            <a:avLst/>
          </a:prstGeom>
          <a:ln w="34925">
            <a:solidFill>
              <a:srgbClr val="5BA3A2"/>
            </a:solidFill>
          </a:ln>
        </p:spPr>
        <p:style>
          <a:lnRef idx="1">
            <a:schemeClr val="accent1"/>
          </a:lnRef>
          <a:fillRef idx="0">
            <a:schemeClr val="accent1"/>
          </a:fillRef>
          <a:effectRef idx="0">
            <a:schemeClr val="accent1"/>
          </a:effectRef>
          <a:fontRef idx="minor">
            <a:schemeClr val="tx1"/>
          </a:fontRef>
        </p:style>
      </p:cxn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48842" y="6093296"/>
            <a:ext cx="1555606" cy="600464"/>
          </a:xfrm>
          <a:prstGeom prst="rect">
            <a:avLst/>
          </a:prstGeom>
        </p:spPr>
      </p:pic>
      <p:pic>
        <p:nvPicPr>
          <p:cNvPr id="6" name="5 Imagen"/>
          <p:cNvPicPr/>
          <p:nvPr/>
        </p:nvPicPr>
        <p:blipFill>
          <a:blip r:embed="rId3"/>
          <a:stretch>
            <a:fillRect/>
          </a:stretch>
        </p:blipFill>
        <p:spPr>
          <a:xfrm>
            <a:off x="1043607" y="1013777"/>
            <a:ext cx="6783037" cy="5079519"/>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3"/>
          <p:cNvSpPr>
            <a:spLocks noChangeArrowheads="1"/>
          </p:cNvSpPr>
          <p:nvPr/>
        </p:nvSpPr>
        <p:spPr bwMode="auto">
          <a:xfrm>
            <a:off x="0" y="-26988"/>
            <a:ext cx="9144000" cy="865188"/>
          </a:xfrm>
          <a:prstGeom prst="roundRect">
            <a:avLst>
              <a:gd name="adj" fmla="val 0"/>
            </a:avLst>
          </a:prstGeom>
          <a:noFill/>
          <a:ln w="9525" algn="ctr">
            <a:noFill/>
            <a:round/>
            <a:headEnd/>
            <a:tailEnd/>
          </a:ln>
        </p:spPr>
        <p:txBody>
          <a:bodyPr wrap="none" anchor="ctr"/>
          <a:lstStyle/>
          <a:p>
            <a:r>
              <a:rPr lang="es-ES" altLang="es-CL" sz="3200" dirty="0"/>
              <a:t>	</a:t>
            </a:r>
            <a:r>
              <a:rPr lang="es-ES" altLang="es-CL" sz="3200" dirty="0" smtClean="0"/>
              <a:t>IV.- Tabla General de Análisis y Resultados</a:t>
            </a:r>
            <a:endParaRPr lang="es-ES" altLang="es-CL" sz="3200" dirty="0"/>
          </a:p>
        </p:txBody>
      </p:sp>
      <p:sp>
        <p:nvSpPr>
          <p:cNvPr id="6148" name="Text Box 11"/>
          <p:cNvSpPr txBox="1">
            <a:spLocks noChangeArrowheads="1"/>
          </p:cNvSpPr>
          <p:nvPr/>
        </p:nvSpPr>
        <p:spPr bwMode="auto">
          <a:xfrm>
            <a:off x="323528" y="456773"/>
            <a:ext cx="6264696" cy="1069524"/>
          </a:xfrm>
          <a:prstGeom prst="rect">
            <a:avLst/>
          </a:prstGeom>
          <a:noFill/>
          <a:ln w="9525">
            <a:noFill/>
            <a:miter lim="800000"/>
            <a:headEnd/>
            <a:tailEnd/>
          </a:ln>
        </p:spPr>
        <p:txBody>
          <a:bodyPr wrap="square">
            <a:spAutoFit/>
          </a:bodyPr>
          <a:lstStyle/>
          <a:p>
            <a:pPr>
              <a:lnSpc>
                <a:spcPct val="150000"/>
              </a:lnSpc>
              <a:spcBef>
                <a:spcPct val="50000"/>
              </a:spcBef>
              <a:spcAft>
                <a:spcPts val="600"/>
              </a:spcAft>
            </a:pPr>
            <a:r>
              <a:rPr lang="es-ES" altLang="es-CL" sz="1500" dirty="0"/>
              <a:t> </a:t>
            </a:r>
            <a:endParaRPr lang="es-ES" altLang="es-CL" sz="1500" b="1" dirty="0" smtClean="0"/>
          </a:p>
          <a:p>
            <a:pPr>
              <a:lnSpc>
                <a:spcPct val="150000"/>
              </a:lnSpc>
              <a:spcBef>
                <a:spcPct val="50000"/>
              </a:spcBef>
              <a:spcAft>
                <a:spcPts val="600"/>
              </a:spcAft>
            </a:pPr>
            <a:endParaRPr lang="es-CL" dirty="0"/>
          </a:p>
        </p:txBody>
      </p:sp>
      <p:cxnSp>
        <p:nvCxnSpPr>
          <p:cNvPr id="8" name="7 Conector recto"/>
          <p:cNvCxnSpPr/>
          <p:nvPr/>
        </p:nvCxnSpPr>
        <p:spPr>
          <a:xfrm>
            <a:off x="0" y="857250"/>
            <a:ext cx="8143875" cy="0"/>
          </a:xfrm>
          <a:prstGeom prst="line">
            <a:avLst/>
          </a:prstGeom>
          <a:ln w="34925">
            <a:solidFill>
              <a:srgbClr val="5BA3A2"/>
            </a:solidFill>
          </a:ln>
        </p:spPr>
        <p:style>
          <a:lnRef idx="1">
            <a:schemeClr val="accent1"/>
          </a:lnRef>
          <a:fillRef idx="0">
            <a:schemeClr val="accent1"/>
          </a:fillRef>
          <a:effectRef idx="0">
            <a:schemeClr val="accent1"/>
          </a:effectRef>
          <a:fontRef idx="minor">
            <a:schemeClr val="tx1"/>
          </a:fontRef>
        </p:style>
      </p:cxnSp>
      <p:pic>
        <p:nvPicPr>
          <p:cNvPr id="10" name="Imagen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48842" y="6093296"/>
            <a:ext cx="1555606" cy="600464"/>
          </a:xfrm>
          <a:prstGeom prst="rect">
            <a:avLst/>
          </a:prstGeom>
        </p:spPr>
      </p:pic>
      <p:pic>
        <p:nvPicPr>
          <p:cNvPr id="7" name="6 Imagen"/>
          <p:cNvPicPr/>
          <p:nvPr/>
        </p:nvPicPr>
        <p:blipFill>
          <a:blip r:embed="rId3"/>
          <a:stretch>
            <a:fillRect/>
          </a:stretch>
        </p:blipFill>
        <p:spPr>
          <a:xfrm>
            <a:off x="899592" y="991535"/>
            <a:ext cx="7128792" cy="4885737"/>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ext Box 11"/>
          <p:cNvSpPr txBox="1">
            <a:spLocks noChangeArrowheads="1"/>
          </p:cNvSpPr>
          <p:nvPr/>
        </p:nvSpPr>
        <p:spPr bwMode="auto">
          <a:xfrm>
            <a:off x="395536" y="931113"/>
            <a:ext cx="8352928" cy="2431435"/>
          </a:xfrm>
          <a:prstGeom prst="rect">
            <a:avLst/>
          </a:prstGeom>
          <a:noFill/>
          <a:ln w="9525">
            <a:noFill/>
            <a:miter lim="800000"/>
            <a:headEnd/>
            <a:tailEnd/>
          </a:ln>
        </p:spPr>
        <p:txBody>
          <a:bodyPr wrap="square">
            <a:spAutoFit/>
          </a:bodyPr>
          <a:lstStyle/>
          <a:p>
            <a:pPr>
              <a:lnSpc>
                <a:spcPct val="150000"/>
              </a:lnSpc>
              <a:spcBef>
                <a:spcPct val="50000"/>
              </a:spcBef>
            </a:pPr>
            <a:r>
              <a:rPr lang="es-CL" altLang="es-CL" sz="1600" b="1" dirty="0" smtClean="0"/>
              <a:t>Seguridad</a:t>
            </a:r>
          </a:p>
          <a:p>
            <a:pPr lvl="0">
              <a:lnSpc>
                <a:spcPct val="150000"/>
              </a:lnSpc>
              <a:spcBef>
                <a:spcPct val="50000"/>
              </a:spcBef>
            </a:pPr>
            <a:r>
              <a:rPr lang="es-CL" sz="1600" dirty="0" smtClean="0"/>
              <a:t>Destacó</a:t>
            </a:r>
            <a:r>
              <a:rPr lang="es-CL" sz="1600" b="1" dirty="0" smtClean="0"/>
              <a:t> </a:t>
            </a:r>
            <a:r>
              <a:rPr lang="es-CL" sz="1600" dirty="0" smtClean="0"/>
              <a:t>la </a:t>
            </a:r>
            <a:r>
              <a:rPr lang="es-CL" sz="1600" dirty="0"/>
              <a:t>poca información e inexistente incentivo en el uso del cinturón de seguridad por parte del conductor hacia el usuario. En el caso de Cabify y Uber, solo en ocasiones el conductor solicitó al usuario colocarse del cinturón de seguridad. En los servicios de los Taxis básicos y Easy Taxi la solicitud del uso del cinturón de seguridad por parte del conductor fue inexistente, siendo calificado con un 1,0 (calificación mínima</a:t>
            </a:r>
            <a:r>
              <a:rPr lang="es-CL" sz="1600" dirty="0" smtClean="0"/>
              <a:t>).</a:t>
            </a:r>
            <a:endParaRPr lang="es-ES" sz="1600" dirty="0"/>
          </a:p>
        </p:txBody>
      </p:sp>
      <p:cxnSp>
        <p:nvCxnSpPr>
          <p:cNvPr id="8" name="7 Conector recto"/>
          <p:cNvCxnSpPr/>
          <p:nvPr/>
        </p:nvCxnSpPr>
        <p:spPr>
          <a:xfrm>
            <a:off x="0" y="857250"/>
            <a:ext cx="8143875" cy="0"/>
          </a:xfrm>
          <a:prstGeom prst="line">
            <a:avLst/>
          </a:prstGeom>
          <a:ln w="34925">
            <a:solidFill>
              <a:srgbClr val="5BA3A2"/>
            </a:solidFill>
          </a:ln>
        </p:spPr>
        <p:style>
          <a:lnRef idx="1">
            <a:schemeClr val="accent1"/>
          </a:lnRef>
          <a:fillRef idx="0">
            <a:schemeClr val="accent1"/>
          </a:fillRef>
          <a:effectRef idx="0">
            <a:schemeClr val="accent1"/>
          </a:effectRef>
          <a:fontRef idx="minor">
            <a:schemeClr val="tx1"/>
          </a:fontRef>
        </p:style>
      </p:cxnSp>
      <p:sp>
        <p:nvSpPr>
          <p:cNvPr id="10" name="AutoShape 3"/>
          <p:cNvSpPr>
            <a:spLocks noChangeArrowheads="1"/>
          </p:cNvSpPr>
          <p:nvPr/>
        </p:nvSpPr>
        <p:spPr bwMode="auto">
          <a:xfrm>
            <a:off x="0" y="-26988"/>
            <a:ext cx="9144000" cy="865188"/>
          </a:xfrm>
          <a:prstGeom prst="roundRect">
            <a:avLst>
              <a:gd name="adj" fmla="val 0"/>
            </a:avLst>
          </a:prstGeom>
          <a:noFill/>
          <a:ln w="9525" algn="ctr">
            <a:noFill/>
            <a:round/>
            <a:headEnd/>
            <a:tailEnd/>
          </a:ln>
        </p:spPr>
        <p:txBody>
          <a:bodyPr wrap="none" anchor="ctr"/>
          <a:lstStyle/>
          <a:p>
            <a:r>
              <a:rPr lang="es-ES" altLang="es-CL" sz="3200" dirty="0"/>
              <a:t>	V.- </a:t>
            </a:r>
            <a:r>
              <a:rPr lang="es-ES" altLang="es-CL" sz="3200" dirty="0" smtClean="0"/>
              <a:t>Resultados Destacables</a:t>
            </a:r>
            <a:endParaRPr lang="es-ES" altLang="es-CL" sz="3200" dirty="0"/>
          </a:p>
        </p:txBody>
      </p:sp>
      <p:pic>
        <p:nvPicPr>
          <p:cNvPr id="11" name="Imagen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48842" y="6093296"/>
            <a:ext cx="1555606" cy="600464"/>
          </a:xfrm>
          <a:prstGeom prst="rect">
            <a:avLst/>
          </a:prstGeom>
        </p:spPr>
      </p:pic>
      <p:pic>
        <p:nvPicPr>
          <p:cNvPr id="7" name="6 Imagen"/>
          <p:cNvPicPr/>
          <p:nvPr/>
        </p:nvPicPr>
        <p:blipFill>
          <a:blip r:embed="rId4"/>
          <a:stretch>
            <a:fillRect/>
          </a:stretch>
        </p:blipFill>
        <p:spPr>
          <a:xfrm>
            <a:off x="683568" y="3362548"/>
            <a:ext cx="6264696" cy="3159472"/>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p:nvPr/>
        </p:nvCxnSpPr>
        <p:spPr>
          <a:xfrm>
            <a:off x="0" y="857250"/>
            <a:ext cx="8143875" cy="0"/>
          </a:xfrm>
          <a:prstGeom prst="line">
            <a:avLst/>
          </a:prstGeom>
          <a:ln w="34925">
            <a:solidFill>
              <a:srgbClr val="5BA3A2"/>
            </a:solidFill>
          </a:ln>
        </p:spPr>
        <p:style>
          <a:lnRef idx="1">
            <a:schemeClr val="accent1"/>
          </a:lnRef>
          <a:fillRef idx="0">
            <a:schemeClr val="accent1"/>
          </a:fillRef>
          <a:effectRef idx="0">
            <a:schemeClr val="accent1"/>
          </a:effectRef>
          <a:fontRef idx="minor">
            <a:schemeClr val="tx1"/>
          </a:fontRef>
        </p:style>
      </p:cxnSp>
      <p:sp>
        <p:nvSpPr>
          <p:cNvPr id="10" name="AutoShape 3"/>
          <p:cNvSpPr>
            <a:spLocks noChangeArrowheads="1"/>
          </p:cNvSpPr>
          <p:nvPr/>
        </p:nvSpPr>
        <p:spPr bwMode="auto">
          <a:xfrm>
            <a:off x="0" y="-26988"/>
            <a:ext cx="9144000" cy="865188"/>
          </a:xfrm>
          <a:prstGeom prst="roundRect">
            <a:avLst>
              <a:gd name="adj" fmla="val 0"/>
            </a:avLst>
          </a:prstGeom>
          <a:noFill/>
          <a:ln w="9525" algn="ctr">
            <a:noFill/>
            <a:round/>
            <a:headEnd/>
            <a:tailEnd/>
          </a:ln>
        </p:spPr>
        <p:txBody>
          <a:bodyPr wrap="none" anchor="ctr"/>
          <a:lstStyle/>
          <a:p>
            <a:r>
              <a:rPr lang="es-ES" altLang="es-CL" sz="3200" dirty="0"/>
              <a:t>	</a:t>
            </a:r>
            <a:r>
              <a:rPr lang="es-ES" altLang="es-CL" sz="3200" dirty="0" smtClean="0"/>
              <a:t>V.- </a:t>
            </a:r>
            <a:r>
              <a:rPr lang="es-ES" altLang="es-CL" sz="3200" dirty="0"/>
              <a:t>Resultados Destacables</a:t>
            </a:r>
            <a:endParaRPr lang="es-ES" altLang="es-CL" sz="3200" dirty="0"/>
          </a:p>
        </p:txBody>
      </p:sp>
      <p:pic>
        <p:nvPicPr>
          <p:cNvPr id="11" name="Imagen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48842" y="6093296"/>
            <a:ext cx="1555606" cy="600464"/>
          </a:xfrm>
          <a:prstGeom prst="rect">
            <a:avLst/>
          </a:prstGeom>
        </p:spPr>
      </p:pic>
      <p:sp>
        <p:nvSpPr>
          <p:cNvPr id="7" name="Text Box 11"/>
          <p:cNvSpPr txBox="1">
            <a:spLocks noChangeArrowheads="1"/>
          </p:cNvSpPr>
          <p:nvPr/>
        </p:nvSpPr>
        <p:spPr bwMode="auto">
          <a:xfrm>
            <a:off x="380810" y="917388"/>
            <a:ext cx="7992888" cy="2923877"/>
          </a:xfrm>
          <a:prstGeom prst="rect">
            <a:avLst/>
          </a:prstGeom>
          <a:noFill/>
          <a:ln w="9525">
            <a:noFill/>
            <a:miter lim="800000"/>
            <a:headEnd/>
            <a:tailEnd/>
          </a:ln>
        </p:spPr>
        <p:txBody>
          <a:bodyPr wrap="square">
            <a:spAutoFit/>
          </a:bodyPr>
          <a:lstStyle/>
          <a:p>
            <a:pPr>
              <a:lnSpc>
                <a:spcPct val="150000"/>
              </a:lnSpc>
              <a:spcBef>
                <a:spcPct val="50000"/>
              </a:spcBef>
            </a:pPr>
            <a:r>
              <a:rPr lang="es-CL" sz="1600" b="1" dirty="0" smtClean="0"/>
              <a:t>Tiempos de espera</a:t>
            </a:r>
          </a:p>
          <a:p>
            <a:pPr marL="285750" lvl="0" indent="-285750">
              <a:lnSpc>
                <a:spcPct val="150000"/>
              </a:lnSpc>
              <a:spcBef>
                <a:spcPct val="50000"/>
              </a:spcBef>
              <a:buFont typeface="Arial" pitchFamily="34" charset="0"/>
              <a:buChar char="•"/>
            </a:pPr>
            <a:r>
              <a:rPr lang="es-CL" sz="1600" dirty="0"/>
              <a:t>Cabify y Easy Taxi arrojaron los mayores tiempos promedio en espera. </a:t>
            </a:r>
            <a:endParaRPr lang="es-ES" sz="1600" dirty="0"/>
          </a:p>
          <a:p>
            <a:pPr marL="285750" lvl="0" indent="-285750">
              <a:lnSpc>
                <a:spcPct val="150000"/>
              </a:lnSpc>
              <a:spcBef>
                <a:spcPct val="50000"/>
              </a:spcBef>
              <a:buFont typeface="Arial" pitchFamily="34" charset="0"/>
              <a:buChar char="•"/>
            </a:pPr>
            <a:r>
              <a:rPr lang="es-CL" sz="1600" dirty="0"/>
              <a:t>El tiempo de espera aumenta considerablemente en los servicios que se ofrecen mediante aplicaciones móviles, al momento que el conductor acepta la solicitud del usuario debiendo ubicar al pasajero, en repetidas ocasiones la ubicación del pasajero fue arrojada de forma errónea por la aplicación móvil GPS, obligando a establecer un nuevo punto de encuentro</a:t>
            </a:r>
            <a:r>
              <a:rPr lang="es-CL" sz="1600" dirty="0" smtClean="0"/>
              <a:t>.</a:t>
            </a:r>
            <a:endParaRPr lang="es-CL" sz="1600" dirty="0" smtClean="0"/>
          </a:p>
        </p:txBody>
      </p:sp>
      <p:pic>
        <p:nvPicPr>
          <p:cNvPr id="13" name="0 Imagen"/>
          <p:cNvPicPr/>
          <p:nvPr/>
        </p:nvPicPr>
        <p:blipFill>
          <a:blip r:embed="rId4">
            <a:extLst>
              <a:ext uri="{28A0092B-C50C-407E-A947-70E740481C1C}">
                <a14:useLocalDpi xmlns:a14="http://schemas.microsoft.com/office/drawing/2010/main" val="0"/>
              </a:ext>
            </a:extLst>
          </a:blip>
          <a:stretch>
            <a:fillRect/>
          </a:stretch>
        </p:blipFill>
        <p:spPr>
          <a:xfrm>
            <a:off x="287854" y="3841265"/>
            <a:ext cx="5796314" cy="2797687"/>
          </a:xfrm>
          <a:prstGeom prst="rect">
            <a:avLst/>
          </a:prstGeom>
        </p:spPr>
      </p:pic>
    </p:spTree>
    <p:extLst>
      <p:ext uri="{BB962C8B-B14F-4D97-AF65-F5344CB8AC3E}">
        <p14:creationId xmlns:p14="http://schemas.microsoft.com/office/powerpoint/2010/main" val="4366818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p:nvPr/>
        </p:nvCxnSpPr>
        <p:spPr>
          <a:xfrm>
            <a:off x="0" y="857250"/>
            <a:ext cx="8143875" cy="0"/>
          </a:xfrm>
          <a:prstGeom prst="line">
            <a:avLst/>
          </a:prstGeom>
          <a:ln w="34925">
            <a:solidFill>
              <a:srgbClr val="5BA3A2"/>
            </a:solidFill>
          </a:ln>
        </p:spPr>
        <p:style>
          <a:lnRef idx="1">
            <a:schemeClr val="accent1"/>
          </a:lnRef>
          <a:fillRef idx="0">
            <a:schemeClr val="accent1"/>
          </a:fillRef>
          <a:effectRef idx="0">
            <a:schemeClr val="accent1"/>
          </a:effectRef>
          <a:fontRef idx="minor">
            <a:schemeClr val="tx1"/>
          </a:fontRef>
        </p:style>
      </p:cxnSp>
      <p:sp>
        <p:nvSpPr>
          <p:cNvPr id="15" name="AutoShape 3"/>
          <p:cNvSpPr>
            <a:spLocks noChangeArrowheads="1"/>
          </p:cNvSpPr>
          <p:nvPr/>
        </p:nvSpPr>
        <p:spPr bwMode="auto">
          <a:xfrm>
            <a:off x="0" y="-26988"/>
            <a:ext cx="9144000" cy="865188"/>
          </a:xfrm>
          <a:prstGeom prst="roundRect">
            <a:avLst>
              <a:gd name="adj" fmla="val 0"/>
            </a:avLst>
          </a:prstGeom>
          <a:noFill/>
          <a:ln w="9525" algn="ctr">
            <a:noFill/>
            <a:round/>
            <a:headEnd/>
            <a:tailEnd/>
          </a:ln>
        </p:spPr>
        <p:txBody>
          <a:bodyPr wrap="none" anchor="ctr"/>
          <a:lstStyle/>
          <a:p>
            <a:r>
              <a:rPr lang="es-ES" altLang="es-CL" sz="3600" dirty="0"/>
              <a:t>	</a:t>
            </a:r>
            <a:r>
              <a:rPr lang="es-ES" altLang="es-CL" sz="3200" dirty="0" smtClean="0"/>
              <a:t>V</a:t>
            </a:r>
            <a:r>
              <a:rPr lang="es-ES" altLang="es-CL" sz="3200" dirty="0" smtClean="0"/>
              <a:t>.- </a:t>
            </a:r>
            <a:r>
              <a:rPr lang="es-ES" altLang="es-CL" sz="3200" dirty="0"/>
              <a:t>Resultados Destacables</a:t>
            </a:r>
            <a:endParaRPr lang="es-ES" altLang="es-CL" sz="2600" dirty="0"/>
          </a:p>
        </p:txBody>
      </p:sp>
      <p:sp>
        <p:nvSpPr>
          <p:cNvPr id="7" name="CuadroTexto 6"/>
          <p:cNvSpPr txBox="1"/>
          <p:nvPr/>
        </p:nvSpPr>
        <p:spPr>
          <a:xfrm>
            <a:off x="323528" y="1124744"/>
            <a:ext cx="8352928" cy="1323439"/>
          </a:xfrm>
          <a:prstGeom prst="rect">
            <a:avLst/>
          </a:prstGeom>
          <a:noFill/>
        </p:spPr>
        <p:txBody>
          <a:bodyPr wrap="square" rtlCol="0">
            <a:spAutoFit/>
          </a:bodyPr>
          <a:lstStyle/>
          <a:p>
            <a:r>
              <a:rPr lang="es-CL" sz="1600" b="1" dirty="0" smtClean="0"/>
              <a:t>Tarifa Media de Simulaciones</a:t>
            </a:r>
          </a:p>
          <a:p>
            <a:endParaRPr lang="es-CL" sz="1600" dirty="0" smtClean="0"/>
          </a:p>
          <a:p>
            <a:pPr lvl="0"/>
            <a:r>
              <a:rPr lang="es-CL" sz="1600" dirty="0"/>
              <a:t>Las tarifas de Easy Taxi y Uber se encuentran bajo la media en las simulaciones. Estas aplicaciones proporcionan un rango con los precios mínimo y máximo del valor a pagar por el usuario</a:t>
            </a:r>
            <a:r>
              <a:rPr lang="es-CL" sz="1600" dirty="0" smtClean="0"/>
              <a:t>.</a:t>
            </a:r>
            <a:endParaRPr lang="es-ES" sz="1600" dirty="0"/>
          </a:p>
        </p:txBody>
      </p:sp>
      <p:pic>
        <p:nvPicPr>
          <p:cNvPr id="6" name="5 Imagen"/>
          <p:cNvPicPr/>
          <p:nvPr/>
        </p:nvPicPr>
        <p:blipFill>
          <a:blip r:embed="rId2"/>
          <a:stretch>
            <a:fillRect/>
          </a:stretch>
        </p:blipFill>
        <p:spPr>
          <a:xfrm>
            <a:off x="1259632" y="2448182"/>
            <a:ext cx="6768752" cy="3789129"/>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uadroTexto 11"/>
          <p:cNvSpPr txBox="1"/>
          <p:nvPr/>
        </p:nvSpPr>
        <p:spPr>
          <a:xfrm>
            <a:off x="827584" y="1124744"/>
            <a:ext cx="6768752" cy="1323439"/>
          </a:xfrm>
          <a:prstGeom prst="rect">
            <a:avLst/>
          </a:prstGeom>
          <a:noFill/>
        </p:spPr>
        <p:txBody>
          <a:bodyPr wrap="square" rtlCol="0">
            <a:spAutoFit/>
          </a:bodyPr>
          <a:lstStyle/>
          <a:p>
            <a:r>
              <a:rPr lang="es-ES" sz="1600" b="1" dirty="0" smtClean="0"/>
              <a:t>Tarifa Dinámica Uber</a:t>
            </a:r>
          </a:p>
          <a:p>
            <a:endParaRPr lang="es-ES" sz="1600" dirty="0"/>
          </a:p>
          <a:p>
            <a:pPr algn="just"/>
            <a:r>
              <a:rPr lang="es-CL" sz="1600" dirty="0"/>
              <a:t>En la figura 10 podemos evidenciar que las variaciones en las tarifas se producen en todos los servicios que ofrecen las plataformas.</a:t>
            </a:r>
            <a:endParaRPr lang="es-ES" sz="1600" dirty="0"/>
          </a:p>
          <a:p>
            <a:endParaRPr lang="es-ES" sz="1600" dirty="0"/>
          </a:p>
        </p:txBody>
      </p:sp>
      <p:cxnSp>
        <p:nvCxnSpPr>
          <p:cNvPr id="15" name="7 Conector recto"/>
          <p:cNvCxnSpPr/>
          <p:nvPr/>
        </p:nvCxnSpPr>
        <p:spPr>
          <a:xfrm>
            <a:off x="0" y="908720"/>
            <a:ext cx="8143875" cy="0"/>
          </a:xfrm>
          <a:prstGeom prst="line">
            <a:avLst/>
          </a:prstGeom>
          <a:ln w="34925">
            <a:solidFill>
              <a:srgbClr val="5BA3A2"/>
            </a:solidFill>
          </a:ln>
        </p:spPr>
        <p:style>
          <a:lnRef idx="1">
            <a:schemeClr val="accent1"/>
          </a:lnRef>
          <a:fillRef idx="0">
            <a:schemeClr val="accent1"/>
          </a:fillRef>
          <a:effectRef idx="0">
            <a:schemeClr val="accent1"/>
          </a:effectRef>
          <a:fontRef idx="minor">
            <a:schemeClr val="tx1"/>
          </a:fontRef>
        </p:style>
      </p:cxnSp>
      <p:sp>
        <p:nvSpPr>
          <p:cNvPr id="16" name="Rectángulo 15"/>
          <p:cNvSpPr/>
          <p:nvPr/>
        </p:nvSpPr>
        <p:spPr>
          <a:xfrm>
            <a:off x="827584" y="188640"/>
            <a:ext cx="6768752" cy="584775"/>
          </a:xfrm>
          <a:prstGeom prst="rect">
            <a:avLst/>
          </a:prstGeom>
        </p:spPr>
        <p:txBody>
          <a:bodyPr wrap="square">
            <a:spAutoFit/>
          </a:bodyPr>
          <a:lstStyle/>
          <a:p>
            <a:r>
              <a:rPr lang="es-ES" altLang="es-CL" sz="3200" dirty="0" smtClean="0"/>
              <a:t>V</a:t>
            </a:r>
            <a:r>
              <a:rPr lang="es-ES" altLang="es-CL" sz="3200" dirty="0" smtClean="0"/>
              <a:t>.- </a:t>
            </a:r>
            <a:r>
              <a:rPr lang="es-ES" altLang="es-CL" sz="3200" dirty="0"/>
              <a:t>Resultados Destacables</a:t>
            </a:r>
            <a:endParaRPr lang="es-ES" altLang="es-CL" sz="3200" dirty="0"/>
          </a:p>
        </p:txBody>
      </p:sp>
      <p:pic>
        <p:nvPicPr>
          <p:cNvPr id="13" name="12 Imagen"/>
          <p:cNvPicPr/>
          <p:nvPr/>
        </p:nvPicPr>
        <p:blipFill>
          <a:blip r:embed="rId2"/>
          <a:stretch>
            <a:fillRect/>
          </a:stretch>
        </p:blipFill>
        <p:spPr>
          <a:xfrm>
            <a:off x="179512" y="2276872"/>
            <a:ext cx="6120680" cy="4324722"/>
          </a:xfrm>
          <a:prstGeom prst="rect">
            <a:avLst/>
          </a:prstGeom>
        </p:spPr>
      </p:pic>
      <p:pic>
        <p:nvPicPr>
          <p:cNvPr id="14" name="Imagen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48842" y="6093296"/>
            <a:ext cx="1555606" cy="600464"/>
          </a:xfrm>
          <a:prstGeom prst="rect">
            <a:avLst/>
          </a:prstGeom>
        </p:spPr>
      </p:pic>
    </p:spTree>
    <p:extLst>
      <p:ext uri="{BB962C8B-B14F-4D97-AF65-F5344CB8AC3E}">
        <p14:creationId xmlns:p14="http://schemas.microsoft.com/office/powerpoint/2010/main" val="3923829015"/>
      </p:ext>
    </p:extLst>
  </p:cSld>
  <p:clrMapOvr>
    <a:masterClrMapping/>
  </p:clrMapOvr>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9885</TotalTime>
  <Words>1790</Words>
  <Application>Microsoft Office PowerPoint</Application>
  <PresentationFormat>Presentación en pantalla (4:3)</PresentationFormat>
  <Paragraphs>136</Paragraphs>
  <Slides>21</Slides>
  <Notes>2</Notes>
  <HiddenSlides>0</HiddenSlides>
  <MMClips>0</MMClips>
  <ScaleCrop>false</ScaleCrop>
  <HeadingPairs>
    <vt:vector size="4" baseType="variant">
      <vt:variant>
        <vt:lpstr>Tema</vt:lpstr>
      </vt:variant>
      <vt:variant>
        <vt:i4>1</vt:i4>
      </vt:variant>
      <vt:variant>
        <vt:lpstr>Títulos de diapositiva</vt:lpstr>
      </vt:variant>
      <vt:variant>
        <vt:i4>21</vt:i4>
      </vt:variant>
    </vt:vector>
  </HeadingPairs>
  <TitlesOfParts>
    <vt:vector size="22" baseType="lpstr">
      <vt:lpstr>Diseño predeterminado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Universidad Diego Portales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tank2</dc:creator>
  <cp:lastModifiedBy>rodrigo</cp:lastModifiedBy>
  <cp:revision>542</cp:revision>
  <cp:lastPrinted>2017-01-09T19:47:25Z</cp:lastPrinted>
  <dcterms:created xsi:type="dcterms:W3CDTF">2011-04-12T13:31:02Z</dcterms:created>
  <dcterms:modified xsi:type="dcterms:W3CDTF">2017-11-15T16:06:45Z</dcterms:modified>
</cp:coreProperties>
</file>